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74" r:id="rId12"/>
    <p:sldId id="275" r:id="rId13"/>
    <p:sldId id="276" r:id="rId14"/>
    <p:sldId id="267" r:id="rId15"/>
    <p:sldId id="269" r:id="rId16"/>
    <p:sldId id="268" r:id="rId17"/>
    <p:sldId id="270" r:id="rId18"/>
    <p:sldId id="271" r:id="rId19"/>
    <p:sldId id="273"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深色样式 1 - 强调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深色样式 1 - 强调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5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2#1">
  <dgm:title val=""/>
  <dgm:desc val=""/>
  <dgm:catLst>
    <dgm:cat type="accent4" pri="11200"/>
  </dgm:catLst>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24B6D62-5BC3-4C09-9D8F-75B0E98B5B89}" type="doc">
      <dgm:prSet loTypeId="urn:microsoft.com/office/officeart/2005/8/layout/hList1" loCatId="list" qsTypeId="urn:microsoft.com/office/officeart/2005/8/quickstyle/3d1#1" qsCatId="3D" csTypeId="urn:microsoft.com/office/officeart/2005/8/colors/accent4_2#1" csCatId="accent1" phldr="1"/>
      <dgm:spPr/>
      <dgm:t>
        <a:bodyPr/>
        <a:lstStyle/>
        <a:p>
          <a:endParaRPr lang="ru-RU"/>
        </a:p>
      </dgm:t>
    </dgm:pt>
    <dgm:pt modelId="{A53A0EC7-F37F-4B61-B940-5FBFA75C0975}">
      <dgm:prSet phldrT="[Текст]"/>
      <dgm:spPr/>
      <dgm:t>
        <a:bodyPr/>
        <a:lstStyle/>
        <a:p>
          <a:r>
            <a:rPr lang="en-US" dirty="0" smtClean="0"/>
            <a:t>Бір клеткалы</a:t>
          </a:r>
          <a:endParaRPr lang="ru-RU" dirty="0"/>
        </a:p>
      </dgm:t>
    </dgm:pt>
    <dgm:pt modelId="{E4491F7A-CB21-4AFA-AAFA-A2826EED05AF}" type="parTrans" cxnId="{8530BDBC-9EF6-40A9-9F07-9D3E37FC90F8}">
      <dgm:prSet/>
      <dgm:spPr/>
      <dgm:t>
        <a:bodyPr/>
        <a:lstStyle/>
        <a:p>
          <a:endParaRPr lang="ru-RU"/>
        </a:p>
      </dgm:t>
    </dgm:pt>
    <dgm:pt modelId="{96026652-862E-4A28-9AB7-4D9A180D0D2F}" type="sibTrans" cxnId="{8530BDBC-9EF6-40A9-9F07-9D3E37FC90F8}">
      <dgm:prSet/>
      <dgm:spPr/>
      <dgm:t>
        <a:bodyPr/>
        <a:lstStyle/>
        <a:p>
          <a:endParaRPr lang="ru-RU"/>
        </a:p>
      </dgm:t>
    </dgm:pt>
    <dgm:pt modelId="{0AADEBF1-6885-44B3-8D10-1034B9BA1319}">
      <dgm:prSet phldrT="[Текст]" phldr="0" custT="1"/>
      <dgm:spPr/>
      <dgm:t>
        <a:bodyPr vert="horz" wrap="square"/>
        <a:lstStyle>
          <a:lvl1pPr algn="l">
            <a:defRPr sz="14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a:lnSpc>
              <a:spcPct val="100000"/>
            </a:lnSpc>
            <a:spcBef>
              <a:spcPct val="0"/>
            </a:spcBef>
            <a:spcAft>
              <a:spcPct val="15000"/>
            </a:spcAft>
          </a:pPr>
          <a:r>
            <a:rPr lang="en-US" sz="2800" dirty="0" smtClean="0">
              <a:latin typeface="Times New Roman" panose="02020603050405020304" pitchFamily="18" charset="0"/>
              <a:cs typeface="Times New Roman" panose="02020603050405020304" pitchFamily="18" charset="0"/>
            </a:rPr>
            <a:t>Шар тәрізді, бірігіп шоғыр түзеді</a:t>
          </a:r>
          <a:endParaRPr lang="ru-RU" sz="2800" dirty="0">
            <a:latin typeface="Times New Roman" panose="02020603050405020304" pitchFamily="18" charset="0"/>
            <a:cs typeface="Times New Roman" panose="02020603050405020304" pitchFamily="18" charset="0"/>
          </a:endParaRPr>
        </a:p>
      </dgm:t>
    </dgm:pt>
    <dgm:pt modelId="{17854028-A6FB-489D-B486-613A0F9B1D61}" type="parTrans" cxnId="{B4F7CFC4-5C51-4280-94C9-62A8EF8BA632}">
      <dgm:prSet/>
      <dgm:spPr/>
      <dgm:t>
        <a:bodyPr/>
        <a:lstStyle/>
        <a:p>
          <a:endParaRPr lang="ru-RU"/>
        </a:p>
      </dgm:t>
    </dgm:pt>
    <dgm:pt modelId="{45E80899-C9AE-4E92-8C72-8A3EFD3F01E2}" type="sibTrans" cxnId="{B4F7CFC4-5C51-4280-94C9-62A8EF8BA632}">
      <dgm:prSet/>
      <dgm:spPr/>
      <dgm:t>
        <a:bodyPr/>
        <a:lstStyle/>
        <a:p>
          <a:endParaRPr lang="ru-RU"/>
        </a:p>
      </dgm:t>
    </dgm:pt>
    <dgm:pt modelId="{42564C63-D9AB-4FBA-92E2-05F8F36A2F1C}">
      <dgm:prSet phldr="0" custT="1"/>
      <dgm:spPr/>
      <dgm:t>
        <a:bodyPr vert="horz" wrap="square"/>
        <a:lstStyle>
          <a:lvl1pPr algn="l">
            <a:defRPr sz="14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a:lnSpc>
              <a:spcPct val="100000"/>
            </a:lnSpc>
            <a:spcBef>
              <a:spcPct val="0"/>
            </a:spcBef>
            <a:spcAft>
              <a:spcPct val="15000"/>
            </a:spcAft>
          </a:pPr>
          <a:r>
            <a:rPr lang="en-US" sz="2800" dirty="0" smtClean="0">
              <a:latin typeface="Times New Roman" panose="02020603050405020304" pitchFamily="18" charset="0"/>
              <a:cs typeface="Times New Roman" panose="02020603050405020304" pitchFamily="18" charset="0"/>
            </a:rPr>
            <a:t>Клеткалары талшықсыз</a:t>
          </a:r>
          <a:endParaRPr lang="ru-RU" sz="2800" dirty="0">
            <a:latin typeface="Times New Roman" panose="02020603050405020304" pitchFamily="18" charset="0"/>
            <a:cs typeface="Times New Roman" panose="02020603050405020304" pitchFamily="18" charset="0"/>
          </a:endParaRPr>
        </a:p>
      </dgm:t>
    </dgm:pt>
    <dgm:pt modelId="{4FD855F0-1A9A-4A95-B23F-5BBD4441522C}" type="parTrans" cxnId="{16001349-FBE5-40CC-A293-8CEF8AF3D0BA}">
      <dgm:prSet/>
      <dgm:spPr/>
    </dgm:pt>
    <dgm:pt modelId="{F66FC412-33CF-4EC0-9711-463E3C3CF7F4}" type="sibTrans" cxnId="{16001349-FBE5-40CC-A293-8CEF8AF3D0BA}">
      <dgm:prSet/>
      <dgm:spPr/>
    </dgm:pt>
    <dgm:pt modelId="{4BD978B6-98CF-4804-BA67-523A405310D3}">
      <dgm:prSet phldrT="[Текст]"/>
      <dgm:spPr/>
      <dgm:t>
        <a:bodyPr/>
        <a:lstStyle/>
        <a:p>
          <a:r>
            <a:rPr lang="en-US" dirty="0" smtClean="0"/>
            <a:t>Ұқсастығы</a:t>
          </a:r>
          <a:endParaRPr lang="ru-RU" dirty="0"/>
        </a:p>
      </dgm:t>
    </dgm:pt>
    <dgm:pt modelId="{6C11C573-180D-439E-8695-32A18E2699C9}" type="parTrans" cxnId="{E04BEE7D-3770-4CE2-8A77-7D48244F9FFC}">
      <dgm:prSet/>
      <dgm:spPr/>
      <dgm:t>
        <a:bodyPr/>
        <a:lstStyle/>
        <a:p>
          <a:endParaRPr lang="ru-RU"/>
        </a:p>
      </dgm:t>
    </dgm:pt>
    <dgm:pt modelId="{0890C84C-5F1C-4D12-9AA6-A50752ECAB58}" type="sibTrans" cxnId="{E04BEE7D-3770-4CE2-8A77-7D48244F9FFC}">
      <dgm:prSet/>
      <dgm:spPr/>
      <dgm:t>
        <a:bodyPr/>
        <a:lstStyle/>
        <a:p>
          <a:endParaRPr lang="ru-RU"/>
        </a:p>
      </dgm:t>
    </dgm:pt>
    <dgm:pt modelId="{7289C7D2-E3D7-49BC-8B94-68A415E8BE6D}">
      <dgm:prSet phldrT="[Текст]"/>
      <dgm:spPr/>
      <dgm:t>
        <a:bodyPr/>
        <a:lstStyle/>
        <a:p>
          <a:r>
            <a:rPr lang="en-US" dirty="0" smtClean="0"/>
            <a:t>Қалыптасқан ядросы, хромотофоры, шырынға толы вакуольдері жоқ.</a:t>
          </a:r>
          <a:endParaRPr lang="ru-RU" dirty="0"/>
        </a:p>
      </dgm:t>
    </dgm:pt>
    <dgm:pt modelId="{DABC2354-3A63-4AC2-B4C8-A16672042C40}" type="parTrans" cxnId="{D5FCD12A-771F-461F-9E38-04E5850DB927}">
      <dgm:prSet/>
      <dgm:spPr/>
      <dgm:t>
        <a:bodyPr/>
        <a:lstStyle/>
        <a:p>
          <a:endParaRPr lang="ru-RU"/>
        </a:p>
      </dgm:t>
    </dgm:pt>
    <dgm:pt modelId="{EB588243-5AA1-4CA8-987F-6104E791BDFF}" type="sibTrans" cxnId="{D5FCD12A-771F-461F-9E38-04E5850DB927}">
      <dgm:prSet/>
      <dgm:spPr/>
      <dgm:t>
        <a:bodyPr/>
        <a:lstStyle/>
        <a:p>
          <a:endParaRPr lang="ru-RU"/>
        </a:p>
      </dgm:t>
    </dgm:pt>
    <dgm:pt modelId="{7E227CB6-F8BE-4B8E-93CE-F661DC1DFC6B}">
      <dgm:prSet phldrT="[Текст]"/>
      <dgm:spPr/>
      <dgm:t>
        <a:bodyPr/>
        <a:lstStyle/>
        <a:p>
          <a:r>
            <a:rPr lang="en-US" dirty="0" smtClean="0"/>
            <a:t>Цитоплазмасы екі қабаттан: хромотоплазмадан және центроплазмадан тұрады.</a:t>
          </a:r>
          <a:endParaRPr lang="ru-RU" dirty="0"/>
        </a:p>
      </dgm:t>
    </dgm:pt>
    <dgm:pt modelId="{10F992C9-1863-497A-A543-916FA9B66376}" type="parTrans" cxnId="{F7E9DA21-089F-41C7-B6BF-497C317C8C77}">
      <dgm:prSet/>
      <dgm:spPr/>
      <dgm:t>
        <a:bodyPr/>
        <a:lstStyle/>
        <a:p>
          <a:endParaRPr lang="ru-RU"/>
        </a:p>
      </dgm:t>
    </dgm:pt>
    <dgm:pt modelId="{E2AA9B59-89AE-4363-865D-C19998285B5D}" type="sibTrans" cxnId="{F7E9DA21-089F-41C7-B6BF-497C317C8C77}">
      <dgm:prSet/>
      <dgm:spPr/>
      <dgm:t>
        <a:bodyPr/>
        <a:lstStyle/>
        <a:p>
          <a:endParaRPr lang="ru-RU"/>
        </a:p>
      </dgm:t>
    </dgm:pt>
    <dgm:pt modelId="{D19FC68B-8BC5-49DE-9820-A2AA9AE7BA1A}">
      <dgm:prSet phldrT="[Текст]"/>
      <dgm:spPr/>
      <dgm:t>
        <a:bodyPr/>
        <a:lstStyle/>
        <a:p>
          <a:r>
            <a:rPr lang="en-US" dirty="0" smtClean="0"/>
            <a:t>Центроплазмада ДНҚ орналасқан.</a:t>
          </a:r>
          <a:endParaRPr lang="ru-RU" dirty="0"/>
        </a:p>
      </dgm:t>
    </dgm:pt>
    <dgm:pt modelId="{F849BA04-E31D-40A7-801A-8E28C3EE7BC4}" type="parTrans" cxnId="{C85DD71D-C494-4C1C-A592-B00A1106171D}">
      <dgm:prSet/>
      <dgm:spPr/>
      <dgm:t>
        <a:bodyPr/>
        <a:lstStyle/>
        <a:p>
          <a:endParaRPr lang="ru-RU"/>
        </a:p>
      </dgm:t>
    </dgm:pt>
    <dgm:pt modelId="{C252191D-771D-44E3-8D0A-FF5A85BFBDD0}" type="sibTrans" cxnId="{C85DD71D-C494-4C1C-A592-B00A1106171D}">
      <dgm:prSet/>
      <dgm:spPr/>
      <dgm:t>
        <a:bodyPr/>
        <a:lstStyle/>
        <a:p>
          <a:endParaRPr lang="ru-RU"/>
        </a:p>
      </dgm:t>
    </dgm:pt>
    <dgm:pt modelId="{9E522C9D-C722-4655-A474-84AE4FB6D515}">
      <dgm:prSet phldrT="[Текст]"/>
      <dgm:spPr/>
      <dgm:t>
        <a:bodyPr/>
        <a:lstStyle/>
        <a:p>
          <a:r>
            <a:rPr lang="en-US" dirty="0" smtClean="0"/>
            <a:t>Құрамында гетероциста – дөңгелек өлі клеткалар бар.</a:t>
          </a:r>
          <a:endParaRPr lang="ru-RU" dirty="0"/>
        </a:p>
      </dgm:t>
    </dgm:pt>
    <dgm:pt modelId="{138FEB64-67AB-436B-8EA6-B73CD745ABAB}" type="parTrans" cxnId="{1D463D43-41A3-4BC7-B805-15F1909525DC}">
      <dgm:prSet/>
      <dgm:spPr/>
      <dgm:t>
        <a:bodyPr/>
        <a:lstStyle/>
        <a:p>
          <a:endParaRPr lang="ru-RU"/>
        </a:p>
      </dgm:t>
    </dgm:pt>
    <dgm:pt modelId="{C4F5827E-E98B-4AC3-B63F-9F8D2E5244D5}" type="sibTrans" cxnId="{1D463D43-41A3-4BC7-B805-15F1909525DC}">
      <dgm:prSet/>
      <dgm:spPr/>
      <dgm:t>
        <a:bodyPr/>
        <a:lstStyle/>
        <a:p>
          <a:endParaRPr lang="ru-RU"/>
        </a:p>
      </dgm:t>
    </dgm:pt>
    <dgm:pt modelId="{FFE8565A-6098-4EEC-B5D5-272DB8AF22BD}">
      <dgm:prSet phldrT="[Текст]"/>
      <dgm:spPr/>
      <dgm:t>
        <a:bodyPr/>
        <a:lstStyle/>
        <a:p>
          <a:r>
            <a:rPr lang="en-US" dirty="0" smtClean="0"/>
            <a:t>Құрамындағы пигменттерге фикоциан – көк жасыл түсті, фикоэритрин– қызыл, каротин – алқызыл, әр түрлі каратиноидтар жатады.</a:t>
          </a:r>
          <a:endParaRPr lang="ru-RU" dirty="0"/>
        </a:p>
      </dgm:t>
    </dgm:pt>
    <dgm:pt modelId="{57EA4F52-A37F-4B40-B2E2-5517A35283AD}" type="parTrans" cxnId="{EB010FDC-2299-4931-92A9-BF1852A17269}">
      <dgm:prSet/>
      <dgm:spPr/>
      <dgm:t>
        <a:bodyPr/>
        <a:lstStyle/>
        <a:p>
          <a:endParaRPr lang="ru-RU"/>
        </a:p>
      </dgm:t>
    </dgm:pt>
    <dgm:pt modelId="{C029E1F4-2E2E-4028-902B-2A391D84F5D6}" type="sibTrans" cxnId="{EB010FDC-2299-4931-92A9-BF1852A17269}">
      <dgm:prSet/>
      <dgm:spPr/>
      <dgm:t>
        <a:bodyPr/>
        <a:lstStyle/>
        <a:p>
          <a:endParaRPr lang="ru-RU"/>
        </a:p>
      </dgm:t>
    </dgm:pt>
    <dgm:pt modelId="{8F32AFF8-5230-4A3F-A143-3976C85AB19A}">
      <dgm:prSet phldrT="[Текст]"/>
      <dgm:spPr/>
      <dgm:t>
        <a:bodyPr/>
        <a:lstStyle/>
        <a:p>
          <a:r>
            <a:rPr lang="en-US" dirty="0" smtClean="0"/>
            <a:t>Көп клеткалы</a:t>
          </a:r>
          <a:endParaRPr lang="ru-RU" dirty="0"/>
        </a:p>
      </dgm:t>
    </dgm:pt>
    <dgm:pt modelId="{B3F2E0A3-DE7F-46CE-9F95-8E975CBCF0BF}" type="parTrans" cxnId="{DF31C676-EB15-4345-93F0-2DD2E1F90BB4}">
      <dgm:prSet/>
      <dgm:spPr/>
      <dgm:t>
        <a:bodyPr/>
        <a:lstStyle/>
        <a:p>
          <a:endParaRPr lang="ru-RU"/>
        </a:p>
      </dgm:t>
    </dgm:pt>
    <dgm:pt modelId="{1B170BCA-48D5-4338-A365-97DDB339377D}" type="sibTrans" cxnId="{DF31C676-EB15-4345-93F0-2DD2E1F90BB4}">
      <dgm:prSet/>
      <dgm:spPr/>
      <dgm:t>
        <a:bodyPr/>
        <a:lstStyle/>
        <a:p>
          <a:endParaRPr lang="ru-RU"/>
        </a:p>
      </dgm:t>
    </dgm:pt>
    <dgm:pt modelId="{A9C68E6B-66ED-4030-852E-FA870DF1DB91}">
      <dgm:prSet phldrT="[Текст]" custT="1"/>
      <dgm:spPr/>
      <dgm:t>
        <a:bodyPr/>
        <a:lstStyle/>
        <a:p>
          <a:r>
            <a:rPr lang="en-US" sz="2400" dirty="0" smtClean="0">
              <a:latin typeface="Times New Roman" panose="02020603050405020304" pitchFamily="18" charset="0"/>
              <a:cs typeface="Times New Roman" panose="02020603050405020304" pitchFamily="18" charset="0"/>
            </a:rPr>
            <a:t>Жіпше тәрізді, кейде бұталана тарамдалған</a:t>
          </a:r>
          <a:endParaRPr lang="ru-RU" sz="2400" dirty="0">
            <a:latin typeface="Times New Roman" panose="02020603050405020304" pitchFamily="18" charset="0"/>
            <a:cs typeface="Times New Roman" panose="02020603050405020304" pitchFamily="18" charset="0"/>
          </a:endParaRPr>
        </a:p>
      </dgm:t>
    </dgm:pt>
    <dgm:pt modelId="{DAF48B0A-BED1-48EA-B223-E5C23B36F07C}" type="parTrans" cxnId="{54D719CC-F1C1-44CA-AC65-AF33426E0AA4}">
      <dgm:prSet/>
      <dgm:spPr/>
      <dgm:t>
        <a:bodyPr/>
        <a:lstStyle/>
        <a:p>
          <a:endParaRPr lang="ru-RU"/>
        </a:p>
      </dgm:t>
    </dgm:pt>
    <dgm:pt modelId="{0F0DBB0E-36F3-4CEA-8A03-B0E2F8FAE012}" type="sibTrans" cxnId="{54D719CC-F1C1-44CA-AC65-AF33426E0AA4}">
      <dgm:prSet/>
      <dgm:spPr/>
      <dgm:t>
        <a:bodyPr/>
        <a:lstStyle/>
        <a:p>
          <a:endParaRPr lang="ru-RU"/>
        </a:p>
      </dgm:t>
    </dgm:pt>
    <dgm:pt modelId="{75000304-7D25-48E9-B0BA-6B3F1ADB2D6A}">
      <dgm:prSet phldrT="[Текст]" custT="1"/>
      <dgm:spPr/>
      <dgm:t>
        <a:bodyPr/>
        <a:lstStyle/>
        <a:p>
          <a:r>
            <a:rPr lang="en-US" sz="2400" dirty="0" smtClean="0">
              <a:latin typeface="Times New Roman" panose="02020603050405020304" pitchFamily="18" charset="0"/>
              <a:cs typeface="Times New Roman" panose="02020603050405020304" pitchFamily="18" charset="0"/>
            </a:rPr>
            <a:t>Сырғанай жылжуға қабілетті </a:t>
          </a:r>
          <a:endParaRPr lang="ru-RU" sz="2400" dirty="0">
            <a:latin typeface="Times New Roman" panose="02020603050405020304" pitchFamily="18" charset="0"/>
            <a:cs typeface="Times New Roman" panose="02020603050405020304" pitchFamily="18" charset="0"/>
          </a:endParaRPr>
        </a:p>
      </dgm:t>
    </dgm:pt>
    <dgm:pt modelId="{6985B7C6-6E6D-4E1D-8314-55A1579A97DA}" type="parTrans" cxnId="{15566823-1180-42D9-907C-485E654D0A1D}">
      <dgm:prSet/>
      <dgm:spPr/>
      <dgm:t>
        <a:bodyPr/>
        <a:lstStyle/>
        <a:p>
          <a:endParaRPr lang="ru-RU"/>
        </a:p>
      </dgm:t>
    </dgm:pt>
    <dgm:pt modelId="{43997E6E-4D8D-4747-A458-28A3E034984A}" type="sibTrans" cxnId="{15566823-1180-42D9-907C-485E654D0A1D}">
      <dgm:prSet/>
      <dgm:spPr/>
      <dgm:t>
        <a:bodyPr/>
        <a:lstStyle/>
        <a:p>
          <a:endParaRPr lang="ru-RU"/>
        </a:p>
      </dgm:t>
    </dgm:pt>
    <dgm:pt modelId="{567E6FD1-A335-4DF6-B4B4-7B515A95DA80}" type="pres">
      <dgm:prSet presAssocID="{224B6D62-5BC3-4C09-9D8F-75B0E98B5B89}" presName="Name0" presStyleCnt="0">
        <dgm:presLayoutVars>
          <dgm:dir/>
          <dgm:animLvl val="lvl"/>
          <dgm:resizeHandles val="exact"/>
        </dgm:presLayoutVars>
      </dgm:prSet>
      <dgm:spPr/>
      <dgm:t>
        <a:bodyPr/>
        <a:lstStyle/>
        <a:p>
          <a:endParaRPr lang="ru-RU"/>
        </a:p>
      </dgm:t>
    </dgm:pt>
    <dgm:pt modelId="{F1FA0C6D-B49D-4043-82EC-37EFDAD2C8D5}" type="pres">
      <dgm:prSet presAssocID="{A53A0EC7-F37F-4B61-B940-5FBFA75C0975}" presName="composite" presStyleCnt="0"/>
      <dgm:spPr/>
    </dgm:pt>
    <dgm:pt modelId="{1BADE4BF-DD88-47C0-B2B4-59BAECB6AEE7}" type="pres">
      <dgm:prSet presAssocID="{A53A0EC7-F37F-4B61-B940-5FBFA75C0975}" presName="parTx" presStyleLbl="alignNode1" presStyleIdx="0" presStyleCnt="3">
        <dgm:presLayoutVars>
          <dgm:chMax val="0"/>
          <dgm:chPref val="0"/>
          <dgm:bulletEnabled val="1"/>
        </dgm:presLayoutVars>
      </dgm:prSet>
      <dgm:spPr/>
      <dgm:t>
        <a:bodyPr/>
        <a:lstStyle/>
        <a:p>
          <a:endParaRPr lang="ru-RU"/>
        </a:p>
      </dgm:t>
    </dgm:pt>
    <dgm:pt modelId="{9698EACF-9CED-4EC6-B0BE-8E5346D04615}" type="pres">
      <dgm:prSet presAssocID="{A53A0EC7-F37F-4B61-B940-5FBFA75C0975}" presName="desTx" presStyleLbl="alignAccFollowNode1" presStyleIdx="0" presStyleCnt="3">
        <dgm:presLayoutVars>
          <dgm:bulletEnabled val="1"/>
        </dgm:presLayoutVars>
      </dgm:prSet>
      <dgm:spPr/>
      <dgm:t>
        <a:bodyPr/>
        <a:lstStyle/>
        <a:p>
          <a:endParaRPr lang="ru-RU"/>
        </a:p>
      </dgm:t>
    </dgm:pt>
    <dgm:pt modelId="{5835706E-FC8D-4E6D-A8A6-4C2CD56E01A7}" type="pres">
      <dgm:prSet presAssocID="{96026652-862E-4A28-9AB7-4D9A180D0D2F}" presName="space" presStyleCnt="0"/>
      <dgm:spPr/>
    </dgm:pt>
    <dgm:pt modelId="{6607F177-5A7D-462C-AE58-70D84429E192}" type="pres">
      <dgm:prSet presAssocID="{4BD978B6-98CF-4804-BA67-523A405310D3}" presName="composite" presStyleCnt="0"/>
      <dgm:spPr/>
    </dgm:pt>
    <dgm:pt modelId="{D99AC476-B1E3-4C49-A609-39DABBA6C3C8}" type="pres">
      <dgm:prSet presAssocID="{4BD978B6-98CF-4804-BA67-523A405310D3}" presName="parTx" presStyleLbl="alignNode1" presStyleIdx="1" presStyleCnt="3">
        <dgm:presLayoutVars>
          <dgm:chMax val="0"/>
          <dgm:chPref val="0"/>
          <dgm:bulletEnabled val="1"/>
        </dgm:presLayoutVars>
      </dgm:prSet>
      <dgm:spPr/>
      <dgm:t>
        <a:bodyPr/>
        <a:lstStyle/>
        <a:p>
          <a:endParaRPr lang="ru-RU"/>
        </a:p>
      </dgm:t>
    </dgm:pt>
    <dgm:pt modelId="{3D92CCA8-9D5C-4C30-AF83-82511760AD6E}" type="pres">
      <dgm:prSet presAssocID="{4BD978B6-98CF-4804-BA67-523A405310D3}" presName="desTx" presStyleLbl="alignAccFollowNode1" presStyleIdx="1" presStyleCnt="3">
        <dgm:presLayoutVars>
          <dgm:bulletEnabled val="1"/>
        </dgm:presLayoutVars>
      </dgm:prSet>
      <dgm:spPr/>
      <dgm:t>
        <a:bodyPr/>
        <a:lstStyle/>
        <a:p>
          <a:endParaRPr lang="ru-RU"/>
        </a:p>
      </dgm:t>
    </dgm:pt>
    <dgm:pt modelId="{224DBBA7-DCA5-4CC3-8DDB-342450BE056A}" type="pres">
      <dgm:prSet presAssocID="{0890C84C-5F1C-4D12-9AA6-A50752ECAB58}" presName="space" presStyleCnt="0"/>
      <dgm:spPr/>
    </dgm:pt>
    <dgm:pt modelId="{8851234F-95B3-4F3A-A57E-7880811B65A4}" type="pres">
      <dgm:prSet presAssocID="{8F32AFF8-5230-4A3F-A143-3976C85AB19A}" presName="composite" presStyleCnt="0"/>
      <dgm:spPr/>
    </dgm:pt>
    <dgm:pt modelId="{728F5C90-0717-48BC-BC49-EF3A9D43E5A6}" type="pres">
      <dgm:prSet presAssocID="{8F32AFF8-5230-4A3F-A143-3976C85AB19A}" presName="parTx" presStyleLbl="alignNode1" presStyleIdx="2" presStyleCnt="3">
        <dgm:presLayoutVars>
          <dgm:chMax val="0"/>
          <dgm:chPref val="0"/>
          <dgm:bulletEnabled val="1"/>
        </dgm:presLayoutVars>
      </dgm:prSet>
      <dgm:spPr/>
      <dgm:t>
        <a:bodyPr/>
        <a:lstStyle/>
        <a:p>
          <a:endParaRPr lang="ru-RU"/>
        </a:p>
      </dgm:t>
    </dgm:pt>
    <dgm:pt modelId="{5A6A86B0-A905-41BE-8C11-0C2952706735}" type="pres">
      <dgm:prSet presAssocID="{8F32AFF8-5230-4A3F-A143-3976C85AB19A}" presName="desTx" presStyleLbl="alignAccFollowNode1" presStyleIdx="2" presStyleCnt="3">
        <dgm:presLayoutVars>
          <dgm:bulletEnabled val="1"/>
        </dgm:presLayoutVars>
      </dgm:prSet>
      <dgm:spPr/>
      <dgm:t>
        <a:bodyPr/>
        <a:lstStyle/>
        <a:p>
          <a:endParaRPr lang="ru-RU"/>
        </a:p>
      </dgm:t>
    </dgm:pt>
  </dgm:ptLst>
  <dgm:cxnLst>
    <dgm:cxn modelId="{6493085A-8355-49B2-8201-778756F529B4}" type="presOf" srcId="{A9C68E6B-66ED-4030-852E-FA870DF1DB91}" destId="{5A6A86B0-A905-41BE-8C11-0C2952706735}" srcOrd="0" destOrd="0" presId="urn:microsoft.com/office/officeart/2005/8/layout/hList1"/>
    <dgm:cxn modelId="{B07BE8B5-A77A-48D3-8127-403283ECEAD6}" type="presOf" srcId="{D19FC68B-8BC5-49DE-9820-A2AA9AE7BA1A}" destId="{3D92CCA8-9D5C-4C30-AF83-82511760AD6E}" srcOrd="0" destOrd="2" presId="urn:microsoft.com/office/officeart/2005/8/layout/hList1"/>
    <dgm:cxn modelId="{E04BEE7D-3770-4CE2-8A77-7D48244F9FFC}" srcId="{224B6D62-5BC3-4C09-9D8F-75B0E98B5B89}" destId="{4BD978B6-98CF-4804-BA67-523A405310D3}" srcOrd="1" destOrd="0" parTransId="{6C11C573-180D-439E-8695-32A18E2699C9}" sibTransId="{0890C84C-5F1C-4D12-9AA6-A50752ECAB58}"/>
    <dgm:cxn modelId="{F7E9DA21-089F-41C7-B6BF-497C317C8C77}" srcId="{4BD978B6-98CF-4804-BA67-523A405310D3}" destId="{7E227CB6-F8BE-4B8E-93CE-F661DC1DFC6B}" srcOrd="1" destOrd="0" parTransId="{10F992C9-1863-497A-A543-916FA9B66376}" sibTransId="{E2AA9B59-89AE-4363-865D-C19998285B5D}"/>
    <dgm:cxn modelId="{5ED39BFD-3622-4913-A888-99AE79B2DCC6}" type="presOf" srcId="{7289C7D2-E3D7-49BC-8B94-68A415E8BE6D}" destId="{3D92CCA8-9D5C-4C30-AF83-82511760AD6E}" srcOrd="0" destOrd="0" presId="urn:microsoft.com/office/officeart/2005/8/layout/hList1"/>
    <dgm:cxn modelId="{EB010FDC-2299-4931-92A9-BF1852A17269}" srcId="{4BD978B6-98CF-4804-BA67-523A405310D3}" destId="{FFE8565A-6098-4EEC-B5D5-272DB8AF22BD}" srcOrd="4" destOrd="0" parTransId="{57EA4F52-A37F-4B40-B2E2-5517A35283AD}" sibTransId="{C029E1F4-2E2E-4028-902B-2A391D84F5D6}"/>
    <dgm:cxn modelId="{8A7ED055-852E-4318-BFB2-9607BDBA6677}" type="presOf" srcId="{9E522C9D-C722-4655-A474-84AE4FB6D515}" destId="{3D92CCA8-9D5C-4C30-AF83-82511760AD6E}" srcOrd="0" destOrd="3" presId="urn:microsoft.com/office/officeart/2005/8/layout/hList1"/>
    <dgm:cxn modelId="{15566823-1180-42D9-907C-485E654D0A1D}" srcId="{8F32AFF8-5230-4A3F-A143-3976C85AB19A}" destId="{75000304-7D25-48E9-B0BA-6B3F1ADB2D6A}" srcOrd="1" destOrd="0" parTransId="{6985B7C6-6E6D-4E1D-8314-55A1579A97DA}" sibTransId="{43997E6E-4D8D-4747-A458-28A3E034984A}"/>
    <dgm:cxn modelId="{19913C23-A5A2-4B6A-9368-E352526EF3CF}" type="presOf" srcId="{7E227CB6-F8BE-4B8E-93CE-F661DC1DFC6B}" destId="{3D92CCA8-9D5C-4C30-AF83-82511760AD6E}" srcOrd="0" destOrd="1" presId="urn:microsoft.com/office/officeart/2005/8/layout/hList1"/>
    <dgm:cxn modelId="{92AADD08-44B0-490F-86D1-7608DCEE3A4B}" type="presOf" srcId="{8F32AFF8-5230-4A3F-A143-3976C85AB19A}" destId="{728F5C90-0717-48BC-BC49-EF3A9D43E5A6}" srcOrd="0" destOrd="0" presId="urn:microsoft.com/office/officeart/2005/8/layout/hList1"/>
    <dgm:cxn modelId="{028753C9-5F79-493C-AF22-E764A65321F5}" type="presOf" srcId="{75000304-7D25-48E9-B0BA-6B3F1ADB2D6A}" destId="{5A6A86B0-A905-41BE-8C11-0C2952706735}" srcOrd="0" destOrd="1" presId="urn:microsoft.com/office/officeart/2005/8/layout/hList1"/>
    <dgm:cxn modelId="{16001349-FBE5-40CC-A293-8CEF8AF3D0BA}" srcId="{A53A0EC7-F37F-4B61-B940-5FBFA75C0975}" destId="{42564C63-D9AB-4FBA-92E2-05F8F36A2F1C}" srcOrd="1" destOrd="0" parTransId="{4FD855F0-1A9A-4A95-B23F-5BBD4441522C}" sibTransId="{F66FC412-33CF-4EC0-9711-463E3C3CF7F4}"/>
    <dgm:cxn modelId="{1D463D43-41A3-4BC7-B805-15F1909525DC}" srcId="{4BD978B6-98CF-4804-BA67-523A405310D3}" destId="{9E522C9D-C722-4655-A474-84AE4FB6D515}" srcOrd="3" destOrd="0" parTransId="{138FEB64-67AB-436B-8EA6-B73CD745ABAB}" sibTransId="{C4F5827E-E98B-4AC3-B63F-9F8D2E5244D5}"/>
    <dgm:cxn modelId="{55948E41-C26B-4C22-8C80-3CA2643F93BF}" type="presOf" srcId="{4BD978B6-98CF-4804-BA67-523A405310D3}" destId="{D99AC476-B1E3-4C49-A609-39DABBA6C3C8}" srcOrd="0" destOrd="0" presId="urn:microsoft.com/office/officeart/2005/8/layout/hList1"/>
    <dgm:cxn modelId="{B4F7CFC4-5C51-4280-94C9-62A8EF8BA632}" srcId="{A53A0EC7-F37F-4B61-B940-5FBFA75C0975}" destId="{0AADEBF1-6885-44B3-8D10-1034B9BA1319}" srcOrd="0" destOrd="0" parTransId="{17854028-A6FB-489D-B486-613A0F9B1D61}" sibTransId="{45E80899-C9AE-4E92-8C72-8A3EFD3F01E2}"/>
    <dgm:cxn modelId="{D90D26CD-D073-41CE-B2B6-28F211F7A68C}" type="presOf" srcId="{42564C63-D9AB-4FBA-92E2-05F8F36A2F1C}" destId="{9698EACF-9CED-4EC6-B0BE-8E5346D04615}" srcOrd="0" destOrd="1" presId="urn:microsoft.com/office/officeart/2005/8/layout/hList1"/>
    <dgm:cxn modelId="{54D719CC-F1C1-44CA-AC65-AF33426E0AA4}" srcId="{8F32AFF8-5230-4A3F-A143-3976C85AB19A}" destId="{A9C68E6B-66ED-4030-852E-FA870DF1DB91}" srcOrd="0" destOrd="0" parTransId="{DAF48B0A-BED1-48EA-B223-E5C23B36F07C}" sibTransId="{0F0DBB0E-36F3-4CEA-8A03-B0E2F8FAE012}"/>
    <dgm:cxn modelId="{8530BDBC-9EF6-40A9-9F07-9D3E37FC90F8}" srcId="{224B6D62-5BC3-4C09-9D8F-75B0E98B5B89}" destId="{A53A0EC7-F37F-4B61-B940-5FBFA75C0975}" srcOrd="0" destOrd="0" parTransId="{E4491F7A-CB21-4AFA-AAFA-A2826EED05AF}" sibTransId="{96026652-862E-4A28-9AB7-4D9A180D0D2F}"/>
    <dgm:cxn modelId="{D5FCD12A-771F-461F-9E38-04E5850DB927}" srcId="{4BD978B6-98CF-4804-BA67-523A405310D3}" destId="{7289C7D2-E3D7-49BC-8B94-68A415E8BE6D}" srcOrd="0" destOrd="0" parTransId="{DABC2354-3A63-4AC2-B4C8-A16672042C40}" sibTransId="{EB588243-5AA1-4CA8-987F-6104E791BDFF}"/>
    <dgm:cxn modelId="{DF31C676-EB15-4345-93F0-2DD2E1F90BB4}" srcId="{224B6D62-5BC3-4C09-9D8F-75B0E98B5B89}" destId="{8F32AFF8-5230-4A3F-A143-3976C85AB19A}" srcOrd="2" destOrd="0" parTransId="{B3F2E0A3-DE7F-46CE-9F95-8E975CBCF0BF}" sibTransId="{1B170BCA-48D5-4338-A365-97DDB339377D}"/>
    <dgm:cxn modelId="{F8489B1C-DADD-4116-A2D2-374544B63150}" type="presOf" srcId="{0AADEBF1-6885-44B3-8D10-1034B9BA1319}" destId="{9698EACF-9CED-4EC6-B0BE-8E5346D04615}" srcOrd="0" destOrd="0" presId="urn:microsoft.com/office/officeart/2005/8/layout/hList1"/>
    <dgm:cxn modelId="{EB790CB5-7F6B-4908-9402-8E98C8974198}" type="presOf" srcId="{224B6D62-5BC3-4C09-9D8F-75B0E98B5B89}" destId="{567E6FD1-A335-4DF6-B4B4-7B515A95DA80}" srcOrd="0" destOrd="0" presId="urn:microsoft.com/office/officeart/2005/8/layout/hList1"/>
    <dgm:cxn modelId="{6B8455AE-160E-4111-BC5E-FB2A5F6366AD}" type="presOf" srcId="{A53A0EC7-F37F-4B61-B940-5FBFA75C0975}" destId="{1BADE4BF-DD88-47C0-B2B4-59BAECB6AEE7}" srcOrd="0" destOrd="0" presId="urn:microsoft.com/office/officeart/2005/8/layout/hList1"/>
    <dgm:cxn modelId="{C85DD71D-C494-4C1C-A592-B00A1106171D}" srcId="{4BD978B6-98CF-4804-BA67-523A405310D3}" destId="{D19FC68B-8BC5-49DE-9820-A2AA9AE7BA1A}" srcOrd="2" destOrd="0" parTransId="{F849BA04-E31D-40A7-801A-8E28C3EE7BC4}" sibTransId="{C252191D-771D-44E3-8D0A-FF5A85BFBDD0}"/>
    <dgm:cxn modelId="{7075B84B-6BB4-4FA8-843E-385A70B768A2}" type="presOf" srcId="{FFE8565A-6098-4EEC-B5D5-272DB8AF22BD}" destId="{3D92CCA8-9D5C-4C30-AF83-82511760AD6E}" srcOrd="0" destOrd="4" presId="urn:microsoft.com/office/officeart/2005/8/layout/hList1"/>
    <dgm:cxn modelId="{34A53AD8-6FDB-4EA8-8A89-16FC0E44C6F5}" type="presParOf" srcId="{567E6FD1-A335-4DF6-B4B4-7B515A95DA80}" destId="{F1FA0C6D-B49D-4043-82EC-37EFDAD2C8D5}" srcOrd="0" destOrd="0" presId="urn:microsoft.com/office/officeart/2005/8/layout/hList1"/>
    <dgm:cxn modelId="{9BD26412-3820-44FB-A75C-38DDD5A324C5}" type="presParOf" srcId="{F1FA0C6D-B49D-4043-82EC-37EFDAD2C8D5}" destId="{1BADE4BF-DD88-47C0-B2B4-59BAECB6AEE7}" srcOrd="0" destOrd="0" presId="urn:microsoft.com/office/officeart/2005/8/layout/hList1"/>
    <dgm:cxn modelId="{48E6F1FF-8D0A-468B-96B9-D7587335FCE9}" type="presParOf" srcId="{F1FA0C6D-B49D-4043-82EC-37EFDAD2C8D5}" destId="{9698EACF-9CED-4EC6-B0BE-8E5346D04615}" srcOrd="1" destOrd="0" presId="urn:microsoft.com/office/officeart/2005/8/layout/hList1"/>
    <dgm:cxn modelId="{6D74F8CF-B784-45AC-9703-F5231B981A8B}" type="presParOf" srcId="{567E6FD1-A335-4DF6-B4B4-7B515A95DA80}" destId="{5835706E-FC8D-4E6D-A8A6-4C2CD56E01A7}" srcOrd="1" destOrd="0" presId="urn:microsoft.com/office/officeart/2005/8/layout/hList1"/>
    <dgm:cxn modelId="{0434DEAA-7C11-4BC7-84EC-B1F566CE1A5B}" type="presParOf" srcId="{567E6FD1-A335-4DF6-B4B4-7B515A95DA80}" destId="{6607F177-5A7D-462C-AE58-70D84429E192}" srcOrd="2" destOrd="0" presId="urn:microsoft.com/office/officeart/2005/8/layout/hList1"/>
    <dgm:cxn modelId="{5240769D-A886-4CDB-9A7A-BC0F4D6CDA3C}" type="presParOf" srcId="{6607F177-5A7D-462C-AE58-70D84429E192}" destId="{D99AC476-B1E3-4C49-A609-39DABBA6C3C8}" srcOrd="0" destOrd="0" presId="urn:microsoft.com/office/officeart/2005/8/layout/hList1"/>
    <dgm:cxn modelId="{A1257B58-D53E-463D-8758-B40C35E4F236}" type="presParOf" srcId="{6607F177-5A7D-462C-AE58-70D84429E192}" destId="{3D92CCA8-9D5C-4C30-AF83-82511760AD6E}" srcOrd="1" destOrd="0" presId="urn:microsoft.com/office/officeart/2005/8/layout/hList1"/>
    <dgm:cxn modelId="{9FF149B6-4D62-4942-9E00-3FBF57C78CBA}" type="presParOf" srcId="{567E6FD1-A335-4DF6-B4B4-7B515A95DA80}" destId="{224DBBA7-DCA5-4CC3-8DDB-342450BE056A}" srcOrd="3" destOrd="0" presId="urn:microsoft.com/office/officeart/2005/8/layout/hList1"/>
    <dgm:cxn modelId="{4D856779-BE93-444C-AEBA-39BF03D876D7}" type="presParOf" srcId="{567E6FD1-A335-4DF6-B4B4-7B515A95DA80}" destId="{8851234F-95B3-4F3A-A57E-7880811B65A4}" srcOrd="4" destOrd="0" presId="urn:microsoft.com/office/officeart/2005/8/layout/hList1"/>
    <dgm:cxn modelId="{2C501D36-E9D9-4589-A610-065ABBED7F9E}" type="presParOf" srcId="{8851234F-95B3-4F3A-A57E-7880811B65A4}" destId="{728F5C90-0717-48BC-BC49-EF3A9D43E5A6}" srcOrd="0" destOrd="0" presId="urn:microsoft.com/office/officeart/2005/8/layout/hList1"/>
    <dgm:cxn modelId="{A8CAFE7F-E696-4FF9-868A-F06C202DF548}" type="presParOf" srcId="{8851234F-95B3-4F3A-A57E-7880811B65A4}" destId="{5A6A86B0-A905-41BE-8C11-0C295270673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051" name="Rectangle 3"/>
          <p:cNvSpPr>
            <a:spLocks noGrp="1" noChangeArrowheads="1"/>
          </p:cNvSpPr>
          <p:nvPr>
            <p:ph type="ctrTitle"/>
          </p:nvPr>
        </p:nvSpPr>
        <p:spPr>
          <a:xfrm>
            <a:off x="1547813" y="1701800"/>
            <a:ext cx="6908800" cy="1082675"/>
          </a:xfrm>
        </p:spPr>
        <p:txBody>
          <a:bodyPr/>
          <a:lstStyle>
            <a:lvl1pPr algn="r">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1547813" y="2927350"/>
            <a:ext cx="6913562" cy="1752600"/>
          </a:xfrm>
        </p:spPr>
        <p:txBody>
          <a:bodyPr/>
          <a:lstStyle>
            <a:lvl1pPr marL="0" indent="0" algn="r">
              <a:buFontTx/>
              <a:buNone/>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5B106E36-FD25-4E2D-B0AA-010F637433A0}" type="datetimeFigureOut">
              <a:rPr lang="ru-RU" smtClean="0"/>
              <a:t>14.10.2019</a:t>
            </a:fld>
            <a:endParaRPr lang="ru-RU"/>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ru-RU"/>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725C68B6-61C2-468F-89AB-4B9F7531AA68}" type="slidenum">
              <a:rPr lang="ru-RU" smtClean="0"/>
              <a:t>‹#›</a:t>
            </a:fld>
            <a:endParaRPr lang="ru-RU"/>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Замещающая дата 3"/>
          <p:cNvSpPr>
            <a:spLocks noGrp="1"/>
          </p:cNvSpPr>
          <p:nvPr>
            <p:ph type="dt" sz="half" idx="10"/>
          </p:nvPr>
        </p:nvSpPr>
        <p:spPr/>
        <p:txBody>
          <a:bodyPr/>
          <a:lstStyle/>
          <a:p>
            <a:fld id="{5B106E36-FD25-4E2D-B0AA-010F637433A0}" type="datetimeFigureOut">
              <a:rPr lang="ru-RU" smtClean="0"/>
              <a:t>14.10.2019</a:t>
            </a:fld>
            <a:endParaRPr lang="ru-RU"/>
          </a:p>
        </p:txBody>
      </p:sp>
      <p:sp>
        <p:nvSpPr>
          <p:cNvPr id="5" name="Замещающий нижний колонтитул 4"/>
          <p:cNvSpPr>
            <a:spLocks noGrp="1"/>
          </p:cNvSpPr>
          <p:nvPr>
            <p:ph type="ftr" sz="quarter" idx="11"/>
          </p:nvPr>
        </p:nvSpPr>
        <p:spPr/>
        <p:txBody>
          <a:bodyPr/>
          <a:lstStyle/>
          <a:p>
            <a:endParaRPr lang="ru-RU"/>
          </a:p>
        </p:txBody>
      </p:sp>
      <p:sp>
        <p:nvSpPr>
          <p:cNvPr id="6" name="Замещающий 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Замещающая дата 3"/>
          <p:cNvSpPr>
            <a:spLocks noGrp="1"/>
          </p:cNvSpPr>
          <p:nvPr>
            <p:ph type="dt" sz="half" idx="10"/>
          </p:nvPr>
        </p:nvSpPr>
        <p:spPr/>
        <p:txBody>
          <a:bodyPr/>
          <a:lstStyle/>
          <a:p>
            <a:fld id="{5B106E36-FD25-4E2D-B0AA-010F637433A0}" type="datetimeFigureOut">
              <a:rPr lang="ru-RU" smtClean="0"/>
              <a:t>14.10.2019</a:t>
            </a:fld>
            <a:endParaRPr lang="ru-RU"/>
          </a:p>
        </p:txBody>
      </p:sp>
      <p:sp>
        <p:nvSpPr>
          <p:cNvPr id="5" name="Замещающий нижний колонтитул 4"/>
          <p:cNvSpPr>
            <a:spLocks noGrp="1"/>
          </p:cNvSpPr>
          <p:nvPr>
            <p:ph type="ftr" sz="quarter" idx="11"/>
          </p:nvPr>
        </p:nvSpPr>
        <p:spPr/>
        <p:txBody>
          <a:bodyPr/>
          <a:lstStyle/>
          <a:p>
            <a:endParaRPr lang="ru-RU"/>
          </a:p>
        </p:txBody>
      </p:sp>
      <p:sp>
        <p:nvSpPr>
          <p:cNvPr id="6" name="Замещающий 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Замещающая дата 3"/>
          <p:cNvSpPr>
            <a:spLocks noGrp="1"/>
          </p:cNvSpPr>
          <p:nvPr>
            <p:ph type="dt" sz="half" idx="10"/>
          </p:nvPr>
        </p:nvSpPr>
        <p:spPr/>
        <p:txBody>
          <a:bodyPr/>
          <a:lstStyle/>
          <a:p>
            <a:fld id="{5B106E36-FD25-4E2D-B0AA-010F637433A0}" type="datetimeFigureOut">
              <a:rPr lang="ru-RU" smtClean="0"/>
              <a:t>14.10.2019</a:t>
            </a:fld>
            <a:endParaRPr lang="ru-RU"/>
          </a:p>
        </p:txBody>
      </p:sp>
      <p:sp>
        <p:nvSpPr>
          <p:cNvPr id="5" name="Замещающий нижний колонтитул 4"/>
          <p:cNvSpPr>
            <a:spLocks noGrp="1"/>
          </p:cNvSpPr>
          <p:nvPr>
            <p:ph type="ftr" sz="quarter" idx="11"/>
          </p:nvPr>
        </p:nvSpPr>
        <p:spPr/>
        <p:txBody>
          <a:bodyPr/>
          <a:lstStyle/>
          <a:p>
            <a:endParaRPr lang="ru-RU"/>
          </a:p>
        </p:txBody>
      </p:sp>
      <p:sp>
        <p:nvSpPr>
          <p:cNvPr id="6" name="Замещающий 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Замещающая дата 3"/>
          <p:cNvSpPr>
            <a:spLocks noGrp="1"/>
          </p:cNvSpPr>
          <p:nvPr>
            <p:ph type="dt" sz="half" idx="10"/>
          </p:nvPr>
        </p:nvSpPr>
        <p:spPr/>
        <p:txBody>
          <a:bodyPr/>
          <a:lstStyle/>
          <a:p>
            <a:fld id="{5B106E36-FD25-4E2D-B0AA-010F637433A0}" type="datetimeFigureOut">
              <a:rPr lang="ru-RU" smtClean="0"/>
              <a:t>14.10.2019</a:t>
            </a:fld>
            <a:endParaRPr lang="ru-RU"/>
          </a:p>
        </p:txBody>
      </p:sp>
      <p:sp>
        <p:nvSpPr>
          <p:cNvPr id="5" name="Замещающий нижний колонтитул 4"/>
          <p:cNvSpPr>
            <a:spLocks noGrp="1"/>
          </p:cNvSpPr>
          <p:nvPr>
            <p:ph type="ftr" sz="quarter" idx="11"/>
          </p:nvPr>
        </p:nvSpPr>
        <p:spPr/>
        <p:txBody>
          <a:bodyPr/>
          <a:lstStyle/>
          <a:p>
            <a:endParaRPr lang="ru-RU"/>
          </a:p>
        </p:txBody>
      </p:sp>
      <p:sp>
        <p:nvSpPr>
          <p:cNvPr id="6" name="Замещающий номер слайда 5"/>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Замещающая дата 4"/>
          <p:cNvSpPr>
            <a:spLocks noGrp="1"/>
          </p:cNvSpPr>
          <p:nvPr>
            <p:ph type="dt" sz="half" idx="10"/>
          </p:nvPr>
        </p:nvSpPr>
        <p:spPr/>
        <p:txBody>
          <a:bodyPr/>
          <a:lstStyle/>
          <a:p>
            <a:fld id="{5B106E36-FD25-4E2D-B0AA-010F637433A0}" type="datetimeFigureOut">
              <a:rPr lang="ru-RU" smtClean="0"/>
              <a:t>14.10.2019</a:t>
            </a:fld>
            <a:endParaRPr lang="ru-RU"/>
          </a:p>
        </p:txBody>
      </p:sp>
      <p:sp>
        <p:nvSpPr>
          <p:cNvPr id="6" name="Замещающий нижний колонтитул 5"/>
          <p:cNvSpPr>
            <a:spLocks noGrp="1"/>
          </p:cNvSpPr>
          <p:nvPr>
            <p:ph type="ftr" sz="quarter" idx="11"/>
          </p:nvPr>
        </p:nvSpPr>
        <p:spPr/>
        <p:txBody>
          <a:bodyPr/>
          <a:lstStyle/>
          <a:p>
            <a:endParaRPr lang="ru-RU"/>
          </a:p>
        </p:txBody>
      </p:sp>
      <p:sp>
        <p:nvSpPr>
          <p:cNvPr id="7" name="Замещающий номер слайда 6"/>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Замещающая дата 6"/>
          <p:cNvSpPr>
            <a:spLocks noGrp="1"/>
          </p:cNvSpPr>
          <p:nvPr>
            <p:ph type="dt" sz="half" idx="10"/>
          </p:nvPr>
        </p:nvSpPr>
        <p:spPr/>
        <p:txBody>
          <a:bodyPr/>
          <a:lstStyle/>
          <a:p>
            <a:fld id="{5B106E36-FD25-4E2D-B0AA-010F637433A0}" type="datetimeFigureOut">
              <a:rPr lang="ru-RU" smtClean="0"/>
              <a:t>14.10.2019</a:t>
            </a:fld>
            <a:endParaRPr lang="ru-RU"/>
          </a:p>
        </p:txBody>
      </p:sp>
      <p:sp>
        <p:nvSpPr>
          <p:cNvPr id="8" name="Замещающий нижний колонтитул 7"/>
          <p:cNvSpPr>
            <a:spLocks noGrp="1"/>
          </p:cNvSpPr>
          <p:nvPr>
            <p:ph type="ftr" sz="quarter" idx="11"/>
          </p:nvPr>
        </p:nvSpPr>
        <p:spPr/>
        <p:txBody>
          <a:bodyPr/>
          <a:lstStyle/>
          <a:p>
            <a:endParaRPr lang="ru-RU"/>
          </a:p>
        </p:txBody>
      </p:sp>
      <p:sp>
        <p:nvSpPr>
          <p:cNvPr id="9" name="Замещающий номер слайда 8"/>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Замещающая дата 2"/>
          <p:cNvSpPr>
            <a:spLocks noGrp="1"/>
          </p:cNvSpPr>
          <p:nvPr>
            <p:ph type="dt" sz="half" idx="10"/>
          </p:nvPr>
        </p:nvSpPr>
        <p:spPr/>
        <p:txBody>
          <a:bodyPr/>
          <a:lstStyle/>
          <a:p>
            <a:fld id="{5B106E36-FD25-4E2D-B0AA-010F637433A0}" type="datetimeFigureOut">
              <a:rPr lang="ru-RU" smtClean="0"/>
              <a:t>14.10.2019</a:t>
            </a:fld>
            <a:endParaRPr lang="ru-RU"/>
          </a:p>
        </p:txBody>
      </p:sp>
      <p:sp>
        <p:nvSpPr>
          <p:cNvPr id="4" name="Замещающий нижний колонтитул 3"/>
          <p:cNvSpPr>
            <a:spLocks noGrp="1"/>
          </p:cNvSpPr>
          <p:nvPr>
            <p:ph type="ftr" sz="quarter" idx="11"/>
          </p:nvPr>
        </p:nvSpPr>
        <p:spPr/>
        <p:txBody>
          <a:bodyPr/>
          <a:lstStyle/>
          <a:p>
            <a:endParaRPr lang="ru-RU"/>
          </a:p>
        </p:txBody>
      </p:sp>
      <p:sp>
        <p:nvSpPr>
          <p:cNvPr id="5" name="Замещающий номер слайда 4"/>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lstStyle/>
          <a:p>
            <a:fld id="{5B106E36-FD25-4E2D-B0AA-010F637433A0}" type="datetimeFigureOut">
              <a:rPr lang="ru-RU" smtClean="0"/>
              <a:t>14.10.2019</a:t>
            </a:fld>
            <a:endParaRPr lang="ru-RU"/>
          </a:p>
        </p:txBody>
      </p:sp>
      <p:sp>
        <p:nvSpPr>
          <p:cNvPr id="3" name="Замещающий нижний колонтитул 2"/>
          <p:cNvSpPr>
            <a:spLocks noGrp="1"/>
          </p:cNvSpPr>
          <p:nvPr>
            <p:ph type="ftr" sz="quarter" idx="11"/>
          </p:nvPr>
        </p:nvSpPr>
        <p:spPr/>
        <p:txBody>
          <a:bodyPr/>
          <a:lstStyle/>
          <a:p>
            <a:endParaRPr lang="ru-RU"/>
          </a:p>
        </p:txBody>
      </p:sp>
      <p:sp>
        <p:nvSpPr>
          <p:cNvPr id="4" name="Замещающий номер слайда 3"/>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Замещающая дата 4"/>
          <p:cNvSpPr>
            <a:spLocks noGrp="1"/>
          </p:cNvSpPr>
          <p:nvPr>
            <p:ph type="dt" sz="half" idx="10"/>
          </p:nvPr>
        </p:nvSpPr>
        <p:spPr/>
        <p:txBody>
          <a:bodyPr/>
          <a:lstStyle/>
          <a:p>
            <a:fld id="{5B106E36-FD25-4E2D-B0AA-010F637433A0}" type="datetimeFigureOut">
              <a:rPr lang="ru-RU" smtClean="0"/>
              <a:t>14.10.2019</a:t>
            </a:fld>
            <a:endParaRPr lang="ru-RU"/>
          </a:p>
        </p:txBody>
      </p:sp>
      <p:sp>
        <p:nvSpPr>
          <p:cNvPr id="6" name="Замещающий нижний колонтитул 5"/>
          <p:cNvSpPr>
            <a:spLocks noGrp="1"/>
          </p:cNvSpPr>
          <p:nvPr>
            <p:ph type="ftr" sz="quarter" idx="11"/>
          </p:nvPr>
        </p:nvSpPr>
        <p:spPr/>
        <p:txBody>
          <a:bodyPr/>
          <a:lstStyle/>
          <a:p>
            <a:endParaRPr lang="ru-RU"/>
          </a:p>
        </p:txBody>
      </p:sp>
      <p:sp>
        <p:nvSpPr>
          <p:cNvPr id="7" name="Замещающий номер слайда 6"/>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Замещающая дата 4"/>
          <p:cNvSpPr>
            <a:spLocks noGrp="1"/>
          </p:cNvSpPr>
          <p:nvPr>
            <p:ph type="dt" sz="half" idx="10"/>
          </p:nvPr>
        </p:nvSpPr>
        <p:spPr/>
        <p:txBody>
          <a:bodyPr/>
          <a:lstStyle/>
          <a:p>
            <a:fld id="{5B106E36-FD25-4E2D-B0AA-010F637433A0}" type="datetimeFigureOut">
              <a:rPr lang="ru-RU" smtClean="0"/>
              <a:t>14.10.2019</a:t>
            </a:fld>
            <a:endParaRPr lang="ru-RU"/>
          </a:p>
        </p:txBody>
      </p:sp>
      <p:sp>
        <p:nvSpPr>
          <p:cNvPr id="6" name="Замещающий нижний колонтитул 5"/>
          <p:cNvSpPr>
            <a:spLocks noGrp="1"/>
          </p:cNvSpPr>
          <p:nvPr>
            <p:ph type="ftr" sz="quarter" idx="11"/>
          </p:nvPr>
        </p:nvSpPr>
        <p:spPr/>
        <p:txBody>
          <a:bodyPr/>
          <a:lstStyle/>
          <a:p>
            <a:endParaRPr lang="ru-RU"/>
          </a:p>
        </p:txBody>
      </p:sp>
      <p:sp>
        <p:nvSpPr>
          <p:cNvPr id="7" name="Замещающий номер слайда 6"/>
          <p:cNvSpPr>
            <a:spLocks noGrp="1"/>
          </p:cNvSpPr>
          <p:nvPr>
            <p:ph type="sldNum" sz="quarter" idx="12"/>
          </p:nvPr>
        </p:nvSpPr>
        <p:spPr/>
        <p:txBody>
          <a:bodyPr/>
          <a:lstStyle/>
          <a:p>
            <a:fld id="{725C68B6-61C2-468F-89AB-4B9F7531AA68}" type="slidenum">
              <a:rPr lang="ru-RU" smtClean="0"/>
              <a:t>‹#›</a:t>
            </a:fld>
            <a:endParaRPr lang="ru-RU"/>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13"/>
          <a:stretch>
            <a:fillRect/>
          </a:stretch>
        </p:blipFill>
        <p:spPr>
          <a:xfrm>
            <a:off x="-6350" y="0"/>
            <a:ext cx="915035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lstStyle/>
          <a:p>
            <a:pPr lvl="0"/>
            <a:r>
              <a:rPr lang="en-US" altLang="zh-CN" dirty="0"/>
              <a:t>Click to edit Master title style</a:t>
            </a:r>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5B106E36-FD25-4E2D-B0AA-010F637433A0}" type="datetimeFigureOut">
              <a:rPr lang="ru-RU" smtClean="0"/>
              <a:t>14.10.2019</a:t>
            </a:fld>
            <a:endParaRPr lang="ru-RU"/>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ru-RU"/>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725C68B6-61C2-468F-89AB-4B9F7531AA68}"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750" y="428625"/>
            <a:ext cx="7772400" cy="2421255"/>
          </a:xfrm>
        </p:spPr>
        <p:style>
          <a:lnRef idx="2">
            <a:schemeClr val="accent3"/>
          </a:lnRef>
          <a:fillRef idx="1">
            <a:schemeClr val="lt1"/>
          </a:fillRef>
          <a:effectRef idx="0">
            <a:schemeClr val="accent3"/>
          </a:effectRef>
          <a:fontRef idx="minor">
            <a:schemeClr val="dk1"/>
          </a:fontRef>
        </p:style>
        <p:txBody>
          <a:bodyPr>
            <a:noAutofit/>
          </a:bodyPr>
          <a:lstStyle/>
          <a:p>
            <a:r>
              <a:rPr lang="ru-RU" sz="6600" i="1" dirty="0" smtClean="0">
                <a:ln>
                  <a:solidFill>
                    <a:sysClr val="windowText" lastClr="000000"/>
                  </a:solidFill>
                </a:ln>
                <a:solidFill>
                  <a:schemeClr val="tx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К</a:t>
            </a:r>
            <a:r>
              <a:rPr lang="en-US" sz="6600" i="1" dirty="0" smtClean="0">
                <a:ln>
                  <a:solidFill>
                    <a:sysClr val="windowText" lastClr="000000"/>
                  </a:solidFill>
                </a:ln>
                <a:solidFill>
                  <a:schemeClr val="tx2">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өк-жасыл балдырлар мен хара балдырлары</a:t>
            </a:r>
          </a:p>
        </p:txBody>
      </p:sp>
      <p:sp>
        <p:nvSpPr>
          <p:cNvPr id="3" name="Подзаголовок 2"/>
          <p:cNvSpPr>
            <a:spLocks noGrp="1"/>
          </p:cNvSpPr>
          <p:nvPr>
            <p:ph type="subTitle" idx="1"/>
          </p:nvPr>
        </p:nvSpPr>
        <p:spPr>
          <a:xfrm>
            <a:off x="3635896" y="4149080"/>
            <a:ext cx="4784576" cy="2088232"/>
          </a:xfrm>
        </p:spPr>
        <p:txBody>
          <a:bodyPr>
            <a:normAutofit/>
          </a:bodyPr>
          <a:lstStyle/>
          <a:p>
            <a:r>
              <a:rPr lang="en-US" sz="3600" b="1" smtClean="0">
                <a:solidFill>
                  <a:schemeClr val="tx1"/>
                </a:solidFill>
              </a:rPr>
              <a:t>     </a:t>
            </a:r>
            <a:r>
              <a:rPr lang="en-US" sz="3600" b="1" i="1" smtClean="0">
                <a:solidFill>
                  <a:schemeClr val="tx1"/>
                </a:solidFill>
              </a:rPr>
              <a:t> </a:t>
            </a:r>
            <a:endParaRPr lang="ru-RU" i="1" dirty="0"/>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1494" y="564044"/>
            <a:ext cx="4608512" cy="5328592"/>
          </a:xfrm>
        </p:spPr>
        <p:txBody>
          <a:bodyPr>
            <a:normAutofit fontScale="85000" lnSpcReduction="20000"/>
          </a:bodyPr>
          <a:lstStyle/>
          <a:p>
            <a:pPr algn="l"/>
            <a:r>
              <a:rPr lang="ru-RU" i="1" dirty="0" err="1" smtClean="0">
                <a:ln w="12700" cmpd="sng">
                  <a:solidFill>
                    <a:sysClr val="windowText" lastClr="000000"/>
                  </a:solidFill>
                  <a:prstDash val="solid"/>
                </a:ln>
                <a:solidFill>
                  <a:schemeClr val="tx1">
                    <a:lumMod val="95000"/>
                    <a:lumOff val="5000"/>
                  </a:schemeClr>
                </a:solidFill>
                <a:effectLst/>
              </a:rPr>
              <a:t>Көк </a:t>
            </a:r>
            <a:r>
              <a:rPr lang="ru-RU" i="1" dirty="0" smtClean="0">
                <a:ln w="12700" cmpd="sng">
                  <a:solidFill>
                    <a:sysClr val="windowText" lastClr="000000"/>
                  </a:solidFill>
                  <a:prstDash val="solid"/>
                </a:ln>
                <a:solidFill>
                  <a:schemeClr val="tx1">
                    <a:lumMod val="95000"/>
                    <a:lumOff val="5000"/>
                  </a:schemeClr>
                </a:solidFill>
                <a:effectLst/>
              </a:rPr>
              <a:t>– </a:t>
            </a:r>
            <a:r>
              <a:rPr lang="ru-RU" i="1" dirty="0" err="1" smtClean="0">
                <a:ln w="12700" cmpd="sng">
                  <a:solidFill>
                    <a:sysClr val="windowText" lastClr="000000"/>
                  </a:solidFill>
                  <a:prstDash val="solid"/>
                </a:ln>
                <a:solidFill>
                  <a:schemeClr val="tx1">
                    <a:lumMod val="95000"/>
                    <a:lumOff val="5000"/>
                  </a:schemeClr>
                </a:solidFill>
                <a:effectLst/>
              </a:rPr>
              <a:t>жасыл</a:t>
            </a:r>
            <a:r>
              <a:rPr lang="ru-RU" i="1" dirty="0" smtClean="0">
                <a:ln w="12700" cmpd="sng">
                  <a:solidFill>
                    <a:sysClr val="windowText" lastClr="000000"/>
                  </a:solidFill>
                  <a:prstDash val="solid"/>
                </a:ln>
                <a:solidFill>
                  <a:schemeClr val="tx1">
                    <a:lumMod val="95000"/>
                    <a:lumOff val="5000"/>
                  </a:schemeClr>
                </a:solidFill>
                <a:effectLst/>
              </a:rPr>
              <a:t> </a:t>
            </a:r>
            <a:r>
              <a:rPr lang="ru-RU" i="1" dirty="0" err="1" smtClean="0">
                <a:ln w="12700" cmpd="sng">
                  <a:solidFill>
                    <a:sysClr val="windowText" lastClr="000000"/>
                  </a:solidFill>
                  <a:prstDash val="solid"/>
                </a:ln>
                <a:solidFill>
                  <a:schemeClr val="tx1">
                    <a:lumMod val="95000"/>
                    <a:lumOff val="5000"/>
                  </a:schemeClr>
                </a:solidFill>
                <a:effectLst/>
              </a:rPr>
              <a:t>балдырлар</a:t>
            </a:r>
            <a:r>
              <a:rPr lang="ru-RU" i="1" dirty="0" smtClean="0">
                <a:ln w="12700" cmpd="sng">
                  <a:solidFill>
                    <a:sysClr val="windowText" lastClr="000000"/>
                  </a:solidFill>
                  <a:prstDash val="solid"/>
                </a:ln>
                <a:solidFill>
                  <a:schemeClr val="tx1">
                    <a:lumMod val="95000"/>
                    <a:lumOff val="5000"/>
                  </a:schemeClr>
                </a:solidFill>
                <a:effectLst/>
              </a:rPr>
              <a:t> </a:t>
            </a:r>
            <a:r>
              <a:rPr lang="ru-RU" i="1" dirty="0" err="1" smtClean="0">
                <a:ln w="12700" cmpd="sng">
                  <a:solidFill>
                    <a:sysClr val="windowText" lastClr="000000"/>
                  </a:solidFill>
                  <a:prstDash val="solid"/>
                </a:ln>
                <a:solidFill>
                  <a:schemeClr val="tx1">
                    <a:lumMod val="95000"/>
                    <a:lumOff val="5000"/>
                  </a:schemeClr>
                </a:solidFill>
                <a:effectLst/>
              </a:rPr>
              <a:t>өте өзгергіш, сыртқы ортаның қолайсыз жағдайына </a:t>
            </a:r>
            <a:r>
              <a:rPr lang="ru-RU" i="1" dirty="0" smtClean="0">
                <a:ln w="12700" cmpd="sng">
                  <a:solidFill>
                    <a:sysClr val="windowText" lastClr="000000"/>
                  </a:solidFill>
                  <a:prstDash val="solid"/>
                </a:ln>
                <a:solidFill>
                  <a:schemeClr val="tx1">
                    <a:lumMod val="95000"/>
                    <a:lumOff val="5000"/>
                  </a:schemeClr>
                </a:solidFill>
                <a:effectLst/>
              </a:rPr>
              <a:t>тез </a:t>
            </a:r>
            <a:r>
              <a:rPr lang="ru-RU" i="1" dirty="0" err="1" smtClean="0">
                <a:ln w="12700" cmpd="sng">
                  <a:solidFill>
                    <a:sysClr val="windowText" lastClr="000000"/>
                  </a:solidFill>
                  <a:prstDash val="solid"/>
                </a:ln>
                <a:solidFill>
                  <a:schemeClr val="tx1">
                    <a:lumMod val="95000"/>
                    <a:lumOff val="5000"/>
                  </a:schemeClr>
                </a:solidFill>
                <a:effectLst/>
              </a:rPr>
              <a:t>бейімделеді</a:t>
            </a:r>
            <a:r>
              <a:rPr lang="ru-RU" i="1" dirty="0" smtClean="0">
                <a:ln w="12700" cmpd="sng">
                  <a:solidFill>
                    <a:sysClr val="windowText" lastClr="000000"/>
                  </a:solidFill>
                  <a:prstDash val="solid"/>
                </a:ln>
                <a:solidFill>
                  <a:schemeClr val="tx1">
                    <a:lumMod val="95000"/>
                    <a:lumOff val="5000"/>
                  </a:schemeClr>
                </a:solidFill>
                <a:effectLst/>
              </a:rPr>
              <a:t>. </a:t>
            </a:r>
            <a:r>
              <a:rPr lang="ru-RU" i="1" dirty="0" err="1" smtClean="0">
                <a:ln w="12700" cmpd="sng">
                  <a:solidFill>
                    <a:sysClr val="windowText" lastClr="000000"/>
                  </a:solidFill>
                  <a:prstDash val="solid"/>
                </a:ln>
                <a:solidFill>
                  <a:schemeClr val="tx1">
                    <a:lumMod val="95000"/>
                    <a:lumOff val="5000"/>
                  </a:schemeClr>
                </a:solidFill>
                <a:effectLst/>
              </a:rPr>
              <a:t>Олар</a:t>
            </a:r>
            <a:r>
              <a:rPr lang="ru-RU" i="1" dirty="0" smtClean="0">
                <a:ln w="12700" cmpd="sng">
                  <a:solidFill>
                    <a:sysClr val="windowText" lastClr="000000"/>
                  </a:solidFill>
                  <a:prstDash val="solid"/>
                </a:ln>
                <a:solidFill>
                  <a:schemeClr val="tx1">
                    <a:lumMod val="95000"/>
                    <a:lumOff val="5000"/>
                  </a:schemeClr>
                </a:solidFill>
                <a:effectLst/>
              </a:rPr>
              <a:t> </a:t>
            </a:r>
            <a:r>
              <a:rPr lang="ru-RU" i="1" dirty="0" err="1" smtClean="0">
                <a:ln w="12700" cmpd="sng">
                  <a:solidFill>
                    <a:sysClr val="windowText" lastClr="000000"/>
                  </a:solidFill>
                  <a:prstDash val="solid"/>
                </a:ln>
                <a:solidFill>
                  <a:schemeClr val="tx1">
                    <a:lumMod val="95000"/>
                    <a:lumOff val="5000"/>
                  </a:schemeClr>
                </a:solidFill>
                <a:effectLst/>
              </a:rPr>
              <a:t>тұщы және теңіз суларында</a:t>
            </a:r>
            <a:r>
              <a:rPr lang="ru-RU" i="1" dirty="0" smtClean="0">
                <a:ln w="12700" cmpd="sng">
                  <a:solidFill>
                    <a:sysClr val="windowText" lastClr="000000"/>
                  </a:solidFill>
                  <a:prstDash val="solid"/>
                </a:ln>
                <a:solidFill>
                  <a:schemeClr val="tx1">
                    <a:lumMod val="95000"/>
                    <a:lumOff val="5000"/>
                  </a:schemeClr>
                </a:solidFill>
                <a:effectLst/>
              </a:rPr>
              <a:t>, </a:t>
            </a:r>
            <a:r>
              <a:rPr lang="ru-RU" i="1" dirty="0" err="1" smtClean="0">
                <a:ln w="12700" cmpd="sng">
                  <a:solidFill>
                    <a:sysClr val="windowText" lastClr="000000"/>
                  </a:solidFill>
                  <a:prstDash val="solid"/>
                </a:ln>
                <a:solidFill>
                  <a:schemeClr val="tx1">
                    <a:lumMod val="95000"/>
                    <a:lumOff val="5000"/>
                  </a:schemeClr>
                </a:solidFill>
                <a:effectLst/>
              </a:rPr>
              <a:t>топырақ беттерінде</a:t>
            </a:r>
            <a:r>
              <a:rPr lang="ru-RU" i="1" dirty="0" smtClean="0">
                <a:ln w="12700" cmpd="sng">
                  <a:solidFill>
                    <a:sysClr val="windowText" lastClr="000000"/>
                  </a:solidFill>
                  <a:prstDash val="solid"/>
                </a:ln>
                <a:solidFill>
                  <a:schemeClr val="tx1">
                    <a:lumMod val="95000"/>
                    <a:lumOff val="5000"/>
                  </a:schemeClr>
                </a:solidFill>
                <a:effectLst/>
              </a:rPr>
              <a:t>, </a:t>
            </a:r>
            <a:r>
              <a:rPr lang="ru-RU" i="1" dirty="0" err="1" smtClean="0">
                <a:ln w="12700" cmpd="sng">
                  <a:solidFill>
                    <a:sysClr val="windowText" lastClr="000000"/>
                  </a:solidFill>
                  <a:prstDash val="solid"/>
                </a:ln>
                <a:solidFill>
                  <a:schemeClr val="tx1">
                    <a:lumMod val="95000"/>
                    <a:lumOff val="5000"/>
                  </a:schemeClr>
                </a:solidFill>
                <a:effectLst/>
              </a:rPr>
              <a:t>тастарда</a:t>
            </a:r>
            <a:r>
              <a:rPr lang="ru-RU" i="1" dirty="0" smtClean="0">
                <a:ln w="12700" cmpd="sng">
                  <a:solidFill>
                    <a:sysClr val="windowText" lastClr="000000"/>
                  </a:solidFill>
                  <a:prstDash val="solid"/>
                </a:ln>
                <a:solidFill>
                  <a:schemeClr val="tx1">
                    <a:lumMod val="95000"/>
                    <a:lumOff val="5000"/>
                  </a:schemeClr>
                </a:solidFill>
                <a:effectLst/>
              </a:rPr>
              <a:t>, </a:t>
            </a:r>
            <a:r>
              <a:rPr lang="ru-RU" i="1" dirty="0" err="1" smtClean="0">
                <a:ln w="12700" cmpd="sng">
                  <a:solidFill>
                    <a:sysClr val="windowText" lastClr="000000"/>
                  </a:solidFill>
                  <a:prstDash val="solid"/>
                </a:ln>
                <a:solidFill>
                  <a:schemeClr val="tx1">
                    <a:lumMod val="95000"/>
                    <a:lumOff val="5000"/>
                  </a:schemeClr>
                </a:solidFill>
                <a:effectLst/>
              </a:rPr>
              <a:t>бұлақтар суларында</a:t>
            </a:r>
            <a:r>
              <a:rPr lang="ru-RU" i="1" dirty="0" smtClean="0">
                <a:ln w="12700" cmpd="sng">
                  <a:solidFill>
                    <a:sysClr val="windowText" lastClr="000000"/>
                  </a:solidFill>
                  <a:prstDash val="solid"/>
                </a:ln>
                <a:solidFill>
                  <a:schemeClr val="tx1">
                    <a:lumMod val="95000"/>
                    <a:lumOff val="5000"/>
                  </a:schemeClr>
                </a:solidFill>
                <a:effectLst/>
              </a:rPr>
              <a:t> </a:t>
            </a:r>
            <a:r>
              <a:rPr lang="ru-RU" i="1" dirty="0" err="1" smtClean="0">
                <a:ln w="12700" cmpd="sng">
                  <a:solidFill>
                    <a:sysClr val="windowText" lastClr="000000"/>
                  </a:solidFill>
                  <a:prstDash val="solid"/>
                </a:ln>
                <a:solidFill>
                  <a:schemeClr val="tx1">
                    <a:lumMod val="95000"/>
                    <a:lumOff val="5000"/>
                  </a:schemeClr>
                </a:solidFill>
                <a:effectLst/>
              </a:rPr>
              <a:t>өмір сүреді.Ластанған суларда</a:t>
            </a:r>
            <a:r>
              <a:rPr lang="ru-RU" i="1" dirty="0" smtClean="0">
                <a:ln w="12700" cmpd="sng">
                  <a:solidFill>
                    <a:sysClr val="windowText" lastClr="000000"/>
                  </a:solidFill>
                  <a:prstDash val="solid"/>
                </a:ln>
                <a:solidFill>
                  <a:schemeClr val="tx1">
                    <a:lumMod val="95000"/>
                    <a:lumOff val="5000"/>
                  </a:schemeClr>
                </a:solidFill>
                <a:effectLst/>
              </a:rPr>
              <a:t> планктон </a:t>
            </a:r>
            <a:r>
              <a:rPr lang="ru-RU" i="1" dirty="0" err="1" smtClean="0">
                <a:ln w="12700" cmpd="sng">
                  <a:solidFill>
                    <a:sysClr val="windowText" lastClr="000000"/>
                  </a:solidFill>
                  <a:prstDash val="solid"/>
                </a:ln>
                <a:solidFill>
                  <a:schemeClr val="tx1">
                    <a:lumMod val="95000"/>
                    <a:lumOff val="5000"/>
                  </a:schemeClr>
                </a:solidFill>
                <a:effectLst/>
              </a:rPr>
              <a:t>түрінде судың көкшіл түске боялуына</a:t>
            </a:r>
            <a:r>
              <a:rPr lang="ru-RU" i="1" dirty="0" smtClean="0">
                <a:ln w="12700" cmpd="sng">
                  <a:solidFill>
                    <a:sysClr val="windowText" lastClr="000000"/>
                  </a:solidFill>
                  <a:prstDash val="solid"/>
                </a:ln>
                <a:solidFill>
                  <a:schemeClr val="tx1">
                    <a:lumMod val="95000"/>
                    <a:lumOff val="5000"/>
                  </a:schemeClr>
                </a:solidFill>
                <a:effectLst/>
              </a:rPr>
              <a:t> (цветение) </a:t>
            </a:r>
            <a:r>
              <a:rPr lang="ru-RU" i="1" dirty="0" err="1" smtClean="0">
                <a:ln w="12700" cmpd="sng">
                  <a:solidFill>
                    <a:sysClr val="windowText" lastClr="000000"/>
                  </a:solidFill>
                  <a:prstDash val="solid"/>
                </a:ln>
                <a:solidFill>
                  <a:schemeClr val="tx1">
                    <a:lumMod val="95000"/>
                    <a:lumOff val="5000"/>
                  </a:schemeClr>
                </a:solidFill>
                <a:effectLst/>
              </a:rPr>
              <a:t>әкеліп соқтырады</a:t>
            </a:r>
            <a:r>
              <a:rPr lang="ru-RU" i="1" dirty="0" smtClean="0">
                <a:ln w="12700" cmpd="sng">
                  <a:solidFill>
                    <a:sysClr val="windowText" lastClr="000000"/>
                  </a:solidFill>
                  <a:prstDash val="solid"/>
                </a:ln>
                <a:solidFill>
                  <a:schemeClr val="tx1">
                    <a:lumMod val="95000"/>
                    <a:lumOff val="5000"/>
                  </a:schemeClr>
                </a:solidFill>
                <a:effectLst/>
              </a:rPr>
              <a:t>.</a:t>
            </a:r>
          </a:p>
          <a:p>
            <a:pPr algn="l"/>
            <a:endParaRPr lang="ru-RU" i="1" dirty="0" smtClean="0">
              <a:ln w="12700" cmpd="sng">
                <a:solidFill>
                  <a:sysClr val="windowText" lastClr="000000"/>
                </a:solidFill>
                <a:prstDash val="solid"/>
              </a:ln>
              <a:solidFill>
                <a:schemeClr val="tx1">
                  <a:lumMod val="95000"/>
                  <a:lumOff val="5000"/>
                </a:schemeClr>
              </a:solidFill>
              <a:effectLst/>
            </a:endParaRPr>
          </a:p>
        </p:txBody>
      </p:sp>
      <p:pic>
        <p:nvPicPr>
          <p:cNvPr id="4" name="Рисунок 3" descr="Anabaena.jpg"/>
          <p:cNvPicPr>
            <a:picLocks noChangeAspect="1"/>
          </p:cNvPicPr>
          <p:nvPr/>
        </p:nvPicPr>
        <p:blipFill>
          <a:blip r:embed="rId2" cstate="print"/>
          <a:stretch>
            <a:fillRect/>
          </a:stretch>
        </p:blipFill>
        <p:spPr>
          <a:xfrm>
            <a:off x="4788024" y="1556792"/>
            <a:ext cx="3864322" cy="3713222"/>
          </a:xfrm>
          <a:prstGeom prst="rect">
            <a:avLst/>
          </a:prstGeom>
          <a:effectLst>
            <a:glow rad="228600">
              <a:schemeClr val="accent2">
                <a:satMod val="175000"/>
                <a:alpha val="40000"/>
              </a:schemeClr>
            </a:glow>
            <a:innerShdw blurRad="63500" dist="50800" dir="10800000">
              <a:prstClr val="black">
                <a:alpha val="50000"/>
              </a:prstClr>
            </a:innerShdw>
          </a:effectLst>
        </p:spPr>
      </p:pic>
      <p:sp>
        <p:nvSpPr>
          <p:cNvPr id="5" name="TextBox 4"/>
          <p:cNvSpPr txBox="1"/>
          <p:nvPr/>
        </p:nvSpPr>
        <p:spPr>
          <a:xfrm>
            <a:off x="6012160" y="5589240"/>
            <a:ext cx="1516762" cy="523220"/>
          </a:xfrm>
          <a:prstGeom prst="rect">
            <a:avLst/>
          </a:prstGeom>
          <a:noFill/>
        </p:spPr>
        <p:txBody>
          <a:bodyPr wrap="none" rtlCol="0">
            <a:spAutoFit/>
          </a:bodyPr>
          <a:lstStyle/>
          <a:p>
            <a:r>
              <a:rPr lang="en-US" sz="2800" b="1" i="1" dirty="0" err="1" smtClean="0"/>
              <a:t>Anabena</a:t>
            </a:r>
            <a:endParaRPr lang="ru-RU" sz="2800" b="1" i="1" dirty="0"/>
          </a:p>
        </p:txBody>
      </p:sp>
    </p:spTree>
  </p:cSld>
  <p:clrMapOvr>
    <a:masterClrMapping/>
  </p:clrMapOvr>
  <p:transition>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latin typeface="Times New Roman" panose="02020603050405020304" pitchFamily="18" charset="0"/>
                <a:cs typeface="Times New Roman" panose="02020603050405020304" pitchFamily="18" charset="0"/>
              </a:rPr>
              <a:t>Хроококкалар-</a:t>
            </a:r>
            <a:r>
              <a:rPr lang="en-US" dirty="0" err="1" smtClean="0">
                <a:latin typeface="Times New Roman" panose="02020603050405020304" pitchFamily="18" charset="0"/>
                <a:cs typeface="Times New Roman" panose="02020603050405020304" pitchFamily="18" charset="0"/>
              </a:rPr>
              <a:t>Chroococcophyceae</a:t>
            </a:r>
            <a:r>
              <a:rPr lang="en-US" dirty="0" smtClean="0">
                <a:latin typeface="Times New Roman" panose="02020603050405020304" pitchFamily="18" charset="0"/>
                <a:cs typeface="Times New Roman" panose="02020603050405020304" pitchFamily="18" charset="0"/>
              </a:rPr>
              <a:t> класы</a:t>
            </a:r>
            <a:endParaRPr lang="ru-RU" dirty="0"/>
          </a:p>
        </p:txBody>
      </p:sp>
      <p:sp>
        <p:nvSpPr>
          <p:cNvPr id="3" name="Содержимое 2"/>
          <p:cNvSpPr>
            <a:spLocks noGrp="1"/>
          </p:cNvSpPr>
          <p:nvPr>
            <p:ph idx="1"/>
          </p:nvPr>
        </p:nvSpPr>
        <p:spPr>
          <a:xfrm>
            <a:off x="467360" y="1028065"/>
            <a:ext cx="5184775" cy="4982845"/>
          </a:xfrm>
        </p:spPr>
        <p:txBody>
          <a:bodyPr>
            <a:noAutofit/>
          </a:bodyPr>
          <a:lstStyle/>
          <a:p>
            <a:r>
              <a:rPr lang="ru-RU" sz="1400" i="1" dirty="0" err="1" smtClean="0">
                <a:latin typeface="Times New Roman" panose="02020603050405020304" pitchFamily="18" charset="0"/>
                <a:cs typeface="Times New Roman" panose="02020603050405020304" pitchFamily="18" charset="0"/>
              </a:rPr>
              <a:t>Бұл класқа бір</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клеткалы</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қабат кұрмайтын колониялы</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организмдер</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жатады</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Колонияның құрылысы, оның формасы</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клетканың бөлінуіне және кілегейдің құралуына байланысты</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Хлорококкалы</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балдырлар</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клетканың жай</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екіге</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бөлінуі, кейде</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планококкалар</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споралар</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және аналық клетканың ұсак клеткалары</a:t>
            </a:r>
            <a:r>
              <a:rPr lang="ru-RU" sz="1400" i="1" dirty="0" smtClean="0">
                <a:latin typeface="Times New Roman" panose="02020603050405020304" pitchFamily="18" charset="0"/>
                <a:cs typeface="Times New Roman" panose="02020603050405020304" pitchFamily="18" charset="0"/>
              </a:rPr>
              <a:t> - </a:t>
            </a:r>
            <a:r>
              <a:rPr lang="ru-RU" sz="1400" i="1" dirty="0" err="1" smtClean="0">
                <a:latin typeface="Times New Roman" panose="02020603050405020304" pitchFamily="18" charset="0"/>
                <a:cs typeface="Times New Roman" panose="02020603050405020304" pitchFamily="18" charset="0"/>
              </a:rPr>
              <a:t>нанноциттарға бөлінуі арқылы кебейеді</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Нанноциттер</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немесе</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ұсақ </a:t>
            </a:r>
            <a:r>
              <a:rPr lang="ru-RU" sz="1400" i="1" dirty="0" smtClean="0">
                <a:latin typeface="Times New Roman" panose="02020603050405020304" pitchFamily="18" charset="0"/>
                <a:cs typeface="Times New Roman" panose="02020603050405020304" pitchFamily="18" charset="0"/>
              </a:rPr>
              <a:t>шар </a:t>
            </a:r>
            <a:r>
              <a:rPr lang="ru-RU" sz="1400" i="1" dirty="0" err="1" smtClean="0">
                <a:latin typeface="Times New Roman" panose="02020603050405020304" pitchFamily="18" charset="0"/>
                <a:cs typeface="Times New Roman" panose="02020603050405020304" pitchFamily="18" charset="0"/>
              </a:rPr>
              <a:t>тэрізді</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көптеген клеткалар</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аналық клетканың үздіксіз </a:t>
            </a:r>
            <a:r>
              <a:rPr lang="ru-RU" sz="1400" i="1" dirty="0" smtClean="0">
                <a:latin typeface="Times New Roman" panose="02020603050405020304" pitchFamily="18" charset="0"/>
                <a:cs typeface="Times New Roman" panose="02020603050405020304" pitchFamily="18" charset="0"/>
              </a:rPr>
              <a:t>тез </a:t>
            </a:r>
            <a:r>
              <a:rPr lang="ru-RU" sz="1400" i="1" dirty="0" err="1" smtClean="0">
                <a:latin typeface="Times New Roman" panose="02020603050405020304" pitchFamily="18" charset="0"/>
                <a:cs typeface="Times New Roman" panose="02020603050405020304" pitchFamily="18" charset="0"/>
              </a:rPr>
              <a:t>бөлінуінің нәтижесінде түзіледі</a:t>
            </a:r>
            <a:r>
              <a:rPr lang="ru-RU" sz="1400" i="1" dirty="0" smtClean="0">
                <a:latin typeface="Times New Roman" panose="02020603050405020304" pitchFamily="18" charset="0"/>
                <a:cs typeface="Times New Roman" panose="02020603050405020304" pitchFamily="18" charset="0"/>
              </a:rPr>
              <a:t>.</a:t>
            </a:r>
          </a:p>
          <a:p>
            <a:r>
              <a:rPr lang="ru-RU" sz="1400" i="1" dirty="0" err="1" smtClean="0">
                <a:latin typeface="Times New Roman" panose="02020603050405020304" pitchFamily="18" charset="0"/>
                <a:cs typeface="Times New Roman" panose="02020603050405020304" pitchFamily="18" charset="0"/>
              </a:rPr>
              <a:t>Хроококк-Сһгоососс</a:t>
            </a:r>
            <a:r>
              <a:rPr lang="en-US" sz="1400" i="1" dirty="0" smtClean="0">
                <a:latin typeface="Times New Roman" panose="02020603050405020304" pitchFamily="18" charset="0"/>
                <a:cs typeface="Times New Roman" panose="02020603050405020304" pitchFamily="18" charset="0"/>
              </a:rPr>
              <a:t>us - </a:t>
            </a:r>
            <a:r>
              <a:rPr lang="ru-RU" sz="1400" i="1" dirty="0" err="1" smtClean="0">
                <a:latin typeface="Times New Roman" panose="02020603050405020304" pitchFamily="18" charset="0"/>
                <a:cs typeface="Times New Roman" panose="02020603050405020304" pitchFamily="18" charset="0"/>
              </a:rPr>
              <a:t>туысы</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ылғалды топырақта, </a:t>
            </a:r>
            <a:r>
              <a:rPr lang="ru-RU" sz="1400" i="1" dirty="0" smtClean="0">
                <a:latin typeface="Times New Roman" panose="02020603050405020304" pitchFamily="18" charset="0"/>
                <a:cs typeface="Times New Roman" panose="02020603050405020304" pitchFamily="18" charset="0"/>
              </a:rPr>
              <a:t>суда аса </a:t>
            </a:r>
            <a:r>
              <a:rPr lang="ru-RU" sz="1400" i="1" dirty="0" err="1" smtClean="0">
                <a:latin typeface="Times New Roman" panose="02020603050405020304" pitchFamily="18" charset="0"/>
                <a:cs typeface="Times New Roman" panose="02020603050405020304" pitchFamily="18" charset="0"/>
              </a:rPr>
              <a:t>көп кездесетін</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бір</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клеткалы</a:t>
            </a:r>
            <a:r>
              <a:rPr lang="ru-RU" sz="1400" i="1" dirty="0" smtClean="0">
                <a:latin typeface="Times New Roman" panose="02020603050405020304" pitchFamily="18" charset="0"/>
                <a:cs typeface="Times New Roman" panose="02020603050405020304" pitchFamily="18" charset="0"/>
              </a:rPr>
              <a:t> шар </a:t>
            </a:r>
            <a:r>
              <a:rPr lang="ru-RU" sz="1400" i="1" dirty="0" err="1" smtClean="0">
                <a:latin typeface="Times New Roman" panose="02020603050405020304" pitchFamily="18" charset="0"/>
                <a:cs typeface="Times New Roman" panose="02020603050405020304" pitchFamily="18" charset="0"/>
              </a:rPr>
              <a:t>пішінді</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балдыр</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Кейде</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клеткалар</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бөлінгеннен кейін</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ажырап</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кетпей</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кілегеймен</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қоршалып, кішкене</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қауым түрінде қалып кояды</a:t>
            </a:r>
            <a:r>
              <a:rPr lang="ru-RU" sz="1400" i="1" dirty="0" smtClean="0">
                <a:latin typeface="Times New Roman" panose="02020603050405020304" pitchFamily="18" charset="0"/>
                <a:cs typeface="Times New Roman" panose="02020603050405020304" pitchFamily="18" charset="0"/>
              </a:rPr>
              <a:t>.</a:t>
            </a:r>
          </a:p>
          <a:p>
            <a:r>
              <a:rPr lang="ru-RU" sz="1400" i="1" dirty="0" err="1" smtClean="0">
                <a:latin typeface="Times New Roman" panose="02020603050405020304" pitchFamily="18" charset="0"/>
                <a:cs typeface="Times New Roman" panose="02020603050405020304" pitchFamily="18" charset="0"/>
              </a:rPr>
              <a:t>Глеокапса</a:t>
            </a:r>
            <a:r>
              <a:rPr lang="ru-RU" sz="1400" i="1" dirty="0" smtClean="0">
                <a:latin typeface="Times New Roman" panose="02020603050405020304" pitchFamily="18" charset="0"/>
                <a:cs typeface="Times New Roman" panose="02020603050405020304" pitchFamily="18" charset="0"/>
              </a:rPr>
              <a:t>-</a:t>
            </a:r>
            <a:r>
              <a:rPr lang="en-US" sz="1400" i="1" dirty="0" err="1" smtClean="0">
                <a:latin typeface="Times New Roman" panose="02020603050405020304" pitchFamily="18" charset="0"/>
                <a:cs typeface="Times New Roman" panose="02020603050405020304" pitchFamily="18" charset="0"/>
              </a:rPr>
              <a:t>Gl</a:t>
            </a:r>
            <a:r>
              <a:rPr lang="ru-RU" sz="1400" i="1" dirty="0" err="1" smtClean="0">
                <a:latin typeface="Times New Roman" panose="02020603050405020304" pitchFamily="18" charset="0"/>
                <a:cs typeface="Times New Roman" panose="02020603050405020304" pitchFamily="18" charset="0"/>
              </a:rPr>
              <a:t>оео</a:t>
            </a:r>
            <a:r>
              <a:rPr lang="en-US" sz="1400" i="1" dirty="0" smtClean="0">
                <a:latin typeface="Times New Roman" panose="02020603050405020304" pitchFamily="18" charset="0"/>
                <a:cs typeface="Times New Roman" panose="02020603050405020304" pitchFamily="18" charset="0"/>
              </a:rPr>
              <a:t>caps</a:t>
            </a:r>
            <a:r>
              <a:rPr lang="ru-RU" sz="1400" i="1" dirty="0" smtClean="0">
                <a:latin typeface="Times New Roman" panose="02020603050405020304" pitchFamily="18" charset="0"/>
                <a:cs typeface="Times New Roman" panose="02020603050405020304" pitchFamily="18" charset="0"/>
              </a:rPr>
              <a:t>а </a:t>
            </a:r>
            <a:r>
              <a:rPr lang="ru-RU" sz="1400" i="1" dirty="0" err="1" smtClean="0">
                <a:latin typeface="Times New Roman" panose="02020603050405020304" pitchFamily="18" charset="0"/>
                <a:cs typeface="Times New Roman" panose="02020603050405020304" pitchFamily="18" charset="0"/>
              </a:rPr>
              <a:t>туысы</a:t>
            </a:r>
            <a:r>
              <a:rPr lang="ru-RU" sz="1400" i="1" dirty="0" smtClean="0">
                <a:latin typeface="Times New Roman" panose="02020603050405020304" pitchFamily="18" charset="0"/>
                <a:cs typeface="Times New Roman" panose="02020603050405020304" pitchFamily="18" charset="0"/>
              </a:rPr>
              <a:t> 2-8 </a:t>
            </a:r>
            <a:r>
              <a:rPr lang="ru-RU" sz="1400" i="1" dirty="0" err="1" smtClean="0">
                <a:latin typeface="Times New Roman" panose="02020603050405020304" pitchFamily="18" charset="0"/>
                <a:cs typeface="Times New Roman" panose="02020603050405020304" pitchFamily="18" charset="0"/>
              </a:rPr>
              <a:t>клеткадан</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тұратын қалың кабыкшасы</a:t>
            </a:r>
            <a:r>
              <a:rPr lang="ru-RU" sz="1400" i="1" dirty="0" smtClean="0">
                <a:latin typeface="Times New Roman" panose="02020603050405020304" pitchFamily="18" charset="0"/>
                <a:cs typeface="Times New Roman" panose="02020603050405020304" pitchFamily="18" charset="0"/>
              </a:rPr>
              <a:t> бар </a:t>
            </a:r>
            <a:r>
              <a:rPr lang="ru-RU" sz="1400" i="1" dirty="0" err="1" smtClean="0">
                <a:latin typeface="Times New Roman" panose="02020603050405020304" pitchFamily="18" charset="0"/>
                <a:cs typeface="Times New Roman" panose="02020603050405020304" pitchFamily="18" charset="0"/>
              </a:rPr>
              <a:t>қауым құрайды</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Глеокапса</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бөлінген уақытта аналық клетканың қабықшасы бұзылмай, сол</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қалпында қалады.</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Бірнеше</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рет</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бөлінгеннен кейін</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бірінің ішінде</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бірі</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орналасып</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күрделі қауым түзіледі.</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Сөйтіп, әрбір </a:t>
            </a:r>
            <a:r>
              <a:rPr lang="ru-RU" sz="1400" i="1" dirty="0" smtClean="0">
                <a:latin typeface="Times New Roman" panose="02020603050405020304" pitchFamily="18" charset="0"/>
                <a:cs typeface="Times New Roman" panose="02020603050405020304" pitchFamily="18" charset="0"/>
              </a:rPr>
              <a:t>клетка </a:t>
            </a:r>
            <a:r>
              <a:rPr lang="ru-RU" sz="1400" i="1" dirty="0" err="1" smtClean="0">
                <a:latin typeface="Times New Roman" panose="02020603050405020304" pitchFamily="18" charset="0"/>
                <a:cs typeface="Times New Roman" panose="02020603050405020304" pitchFamily="18" charset="0"/>
              </a:rPr>
              <a:t>қанша бөлінсе</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сонша</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қабатталған қабықшасы болады</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Ол</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клетканы</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қорғайды.</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Қолайлы жағдайларда </a:t>
            </a:r>
            <a:r>
              <a:rPr lang="ru-RU" sz="1400" i="1" dirty="0" smtClean="0">
                <a:latin typeface="Times New Roman" panose="02020603050405020304" pitchFamily="18" charset="0"/>
                <a:cs typeface="Times New Roman" panose="02020603050405020304" pitchFamily="18" charset="0"/>
              </a:rPr>
              <a:t>клетка </a:t>
            </a:r>
            <a:r>
              <a:rPr lang="ru-RU" sz="1400" i="1" dirty="0" err="1" smtClean="0">
                <a:latin typeface="Times New Roman" panose="02020603050405020304" pitchFamily="18" charset="0"/>
                <a:cs typeface="Times New Roman" panose="02020603050405020304" pitchFamily="18" charset="0"/>
              </a:rPr>
              <a:t>қабықшасы кілегейленіп</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оның ішіндегі</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клеткалар</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босап</a:t>
            </a:r>
            <a:r>
              <a:rPr lang="ru-RU" sz="1400" i="1" dirty="0" smtClean="0">
                <a:latin typeface="Times New Roman" panose="02020603050405020304" pitchFamily="18" charset="0"/>
                <a:cs typeface="Times New Roman" panose="02020603050405020304" pitchFamily="18" charset="0"/>
              </a:rPr>
              <a:t>, </a:t>
            </a:r>
            <a:r>
              <a:rPr lang="ru-RU" sz="1400" i="1" dirty="0" err="1" smtClean="0">
                <a:latin typeface="Times New Roman" panose="02020603050405020304" pitchFamily="18" charset="0"/>
                <a:cs typeface="Times New Roman" panose="02020603050405020304" pitchFamily="18" charset="0"/>
              </a:rPr>
              <a:t>жаңа қауым кұрайды</a:t>
            </a:r>
          </a:p>
        </p:txBody>
      </p:sp>
      <p:pic>
        <p:nvPicPr>
          <p:cNvPr id="29698" name="Picture 2" descr="https://alchetron.com/cdn/merismopedia-a13f7b20-3e40-4892-aaf2-4c68697d3c1-resize-750.jpeg"/>
          <p:cNvPicPr>
            <a:picLocks noChangeAspect="1" noChangeArrowheads="1"/>
          </p:cNvPicPr>
          <p:nvPr/>
        </p:nvPicPr>
        <p:blipFill>
          <a:blip r:embed="rId2" cstate="print">
            <a:clrChange>
              <a:clrFrom>
                <a:srgbClr val="9FC498">
                  <a:alpha val="100000"/>
                </a:srgbClr>
              </a:clrFrom>
              <a:clrTo>
                <a:srgbClr val="9FC498">
                  <a:alpha val="100000"/>
                  <a:alpha val="0"/>
                </a:srgbClr>
              </a:clrTo>
            </a:clrChange>
          </a:blip>
          <a:srcRect/>
          <a:stretch>
            <a:fillRect/>
          </a:stretch>
        </p:blipFill>
        <p:spPr bwMode="auto">
          <a:xfrm>
            <a:off x="5778738" y="1149752"/>
            <a:ext cx="3131840" cy="3456384"/>
          </a:xfrm>
          <a:prstGeom prst="rect">
            <a:avLst/>
          </a:prstGeom>
          <a:noFill/>
          <a:effectLst>
            <a:reflection blurRad="6350" stA="50000" endA="300" endPos="55500" dist="101600" dir="5400000" sy="-100000" algn="bl" rotWithShape="0"/>
          </a:effectLst>
        </p:spPr>
      </p:pic>
    </p:spTree>
  </p:cSld>
  <p:clrMapOvr>
    <a:masterClrMapping/>
  </p:clrMapOvr>
  <p:transition>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0500"/>
            <a:ext cx="8229600" cy="1002665"/>
          </a:xfrm>
        </p:spPr>
        <p:txBody>
          <a:bodyPr>
            <a:normAutofit fontScale="90000"/>
          </a:bodyPr>
          <a:lstStyle/>
          <a:p>
            <a:pPr algn="ctr"/>
            <a:r>
              <a:rPr lang="en-US" dirty="0" smtClean="0">
                <a:ln>
                  <a:solidFill>
                    <a:sysClr val="windowText" lastClr="000000"/>
                  </a:solidFill>
                </a:ln>
                <a:solidFill>
                  <a:schemeClr val="tx1">
                    <a:lumMod val="95000"/>
                    <a:lumOff val="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Хамесифондылар – </a:t>
            </a:r>
            <a:r>
              <a:rPr lang="en-US" dirty="0" err="1" smtClean="0">
                <a:ln>
                  <a:solidFill>
                    <a:sysClr val="windowText" lastClr="000000"/>
                  </a:solidFill>
                </a:ln>
                <a:solidFill>
                  <a:schemeClr val="tx1">
                    <a:lumMod val="95000"/>
                    <a:lumOff val="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Chamaesiphonophyceae</a:t>
            </a:r>
            <a:r>
              <a:rPr lang="en-US" dirty="0" smtClean="0">
                <a:ln>
                  <a:solidFill>
                    <a:sysClr val="windowText" lastClr="000000"/>
                  </a:solidFill>
                </a:ln>
                <a:solidFill>
                  <a:schemeClr val="tx1">
                    <a:lumMod val="95000"/>
                    <a:lumOff val="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класы</a:t>
            </a:r>
          </a:p>
        </p:txBody>
      </p:sp>
      <p:sp>
        <p:nvSpPr>
          <p:cNvPr id="3" name="Содержимое 2"/>
          <p:cNvSpPr>
            <a:spLocks noGrp="1"/>
          </p:cNvSpPr>
          <p:nvPr>
            <p:ph idx="1"/>
          </p:nvPr>
        </p:nvSpPr>
        <p:spPr>
          <a:xfrm>
            <a:off x="457200" y="1600200"/>
            <a:ext cx="5194920" cy="4525963"/>
          </a:xfrm>
        </p:spPr>
        <p:txBody>
          <a:bodyPr>
            <a:normAutofit fontScale="25000" lnSpcReduction="20000"/>
          </a:bodyPr>
          <a:lstStyle/>
          <a:p>
            <a:pPr algn="ctr"/>
            <a:r>
              <a:rPr lang="ru-RU" sz="7200" i="1" dirty="0" err="1" smtClean="0">
                <a:latin typeface="Times New Roman" panose="02020603050405020304" pitchFamily="18" charset="0"/>
                <a:cs typeface="Times New Roman" panose="02020603050405020304" pitchFamily="18" charset="0"/>
              </a:rPr>
              <a:t>Бұл класқа клеткасы</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апикальды</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жоғарғы және базальды</a:t>
            </a:r>
            <a:r>
              <a:rPr lang="ru-RU" sz="7200" i="1" dirty="0" smtClean="0">
                <a:latin typeface="Times New Roman" panose="02020603050405020304" pitchFamily="18" charset="0"/>
                <a:cs typeface="Times New Roman" panose="02020603050405020304" pitchFamily="18" charset="0"/>
              </a:rPr>
              <a:t> - </a:t>
            </a:r>
            <a:r>
              <a:rPr lang="ru-RU" sz="7200" i="1" dirty="0" err="1" smtClean="0">
                <a:latin typeface="Times New Roman" panose="02020603050405020304" pitchFamily="18" charset="0"/>
                <a:cs typeface="Times New Roman" panose="02020603050405020304" pitchFamily="18" charset="0"/>
              </a:rPr>
              <a:t>төменгі бөлімдері болып</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дифференцияланған қабаттан кұралған бір</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клеткалы</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қауымды және жіптесінді</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формалар</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жатады</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Жіптесінді</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формалары</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қалың кабатты</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клеткалардан</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кұралған және бір-бірімен</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тығыз жабысып</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өсіп, жалған </a:t>
            </a:r>
            <a:r>
              <a:rPr lang="ru-RU" sz="7200" i="1" dirty="0" smtClean="0">
                <a:latin typeface="Times New Roman" panose="02020603050405020304" pitchFamily="18" charset="0"/>
                <a:cs typeface="Times New Roman" panose="02020603050405020304" pitchFamily="18" charset="0"/>
              </a:rPr>
              <a:t>паренхима </a:t>
            </a:r>
            <a:r>
              <a:rPr lang="ru-RU" sz="7200" i="1" dirty="0" err="1" smtClean="0">
                <a:latin typeface="Times New Roman" panose="02020603050405020304" pitchFamily="18" charset="0"/>
                <a:cs typeface="Times New Roman" panose="02020603050405020304" pitchFamily="18" charset="0"/>
              </a:rPr>
              <a:t>түзеді</a:t>
            </a:r>
            <a:r>
              <a:rPr lang="ru-RU" sz="7200" i="1" dirty="0" smtClean="0">
                <a:latin typeface="Times New Roman" panose="02020603050405020304" pitchFamily="18" charset="0"/>
                <a:cs typeface="Times New Roman" panose="02020603050405020304" pitchFamily="18" charset="0"/>
              </a:rPr>
              <a:t>. Экзо- </a:t>
            </a:r>
            <a:r>
              <a:rPr lang="ru-RU" sz="7200" i="1" dirty="0" err="1" smtClean="0">
                <a:latin typeface="Times New Roman" panose="02020603050405020304" pitchFamily="18" charset="0"/>
                <a:cs typeface="Times New Roman" panose="02020603050405020304" pitchFamily="18" charset="0"/>
              </a:rPr>
              <a:t>және эндоспоралар</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арқылы жыныссыз</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көбейеді.</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Экзоспора</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түзуші </a:t>
            </a:r>
            <a:r>
              <a:rPr lang="ru-RU" sz="7200" i="1" dirty="0" smtClean="0">
                <a:latin typeface="Times New Roman" panose="02020603050405020304" pitchFamily="18" charset="0"/>
                <a:cs typeface="Times New Roman" panose="02020603050405020304" pitchFamily="18" charset="0"/>
              </a:rPr>
              <a:t>клетка </a:t>
            </a:r>
            <a:r>
              <a:rPr lang="ru-RU" sz="7200" i="1" dirty="0" err="1" smtClean="0">
                <a:latin typeface="Times New Roman" panose="02020603050405020304" pitchFamily="18" charset="0"/>
                <a:cs typeface="Times New Roman" panose="02020603050405020304" pitchFamily="18" charset="0"/>
              </a:rPr>
              <a:t>протоплазмасының базипетальды</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бағытта бөлшектенуіне байланысты</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жоғарғы жағындағы тесіктен</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ширатылып</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споралар</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түрінде шығып қалып отырады</a:t>
            </a:r>
            <a:r>
              <a:rPr lang="ru-RU" sz="7200" i="1" dirty="0" smtClean="0">
                <a:latin typeface="Times New Roman" panose="02020603050405020304" pitchFamily="18" charset="0"/>
                <a:cs typeface="Times New Roman" panose="02020603050405020304" pitchFamily="18" charset="0"/>
              </a:rPr>
              <a:t>. </a:t>
            </a:r>
          </a:p>
          <a:p>
            <a:pPr algn="ctr"/>
            <a:r>
              <a:rPr lang="ru-RU" sz="7200" i="1" dirty="0" err="1" smtClean="0">
                <a:latin typeface="Times New Roman" panose="02020603050405020304" pitchFamily="18" charset="0"/>
                <a:cs typeface="Times New Roman" panose="02020603050405020304" pitchFamily="18" charset="0"/>
              </a:rPr>
              <a:t>Дермокарпа</a:t>
            </a:r>
            <a:r>
              <a:rPr lang="ru-RU" sz="7200" i="1" dirty="0" smtClean="0">
                <a:latin typeface="Times New Roman" panose="02020603050405020304" pitchFamily="18" charset="0"/>
                <a:cs typeface="Times New Roman" panose="02020603050405020304" pitchFamily="18" charset="0"/>
              </a:rPr>
              <a:t>-</a:t>
            </a:r>
            <a:r>
              <a:rPr lang="en-US" sz="7200" i="1" dirty="0" smtClean="0">
                <a:latin typeface="Times New Roman" panose="02020603050405020304" pitchFamily="18" charset="0"/>
                <a:cs typeface="Times New Roman" panose="02020603050405020304" pitchFamily="18" charset="0"/>
              </a:rPr>
              <a:t>D</a:t>
            </a:r>
            <a:r>
              <a:rPr lang="ru-RU" sz="7200" i="1" dirty="0" smtClean="0">
                <a:latin typeface="Times New Roman" panose="02020603050405020304" pitchFamily="18" charset="0"/>
                <a:cs typeface="Times New Roman" panose="02020603050405020304" pitchFamily="18" charset="0"/>
              </a:rPr>
              <a:t>е</a:t>
            </a:r>
            <a:r>
              <a:rPr lang="en-US" sz="7200" i="1" dirty="0" err="1" smtClean="0">
                <a:latin typeface="Times New Roman" panose="02020603050405020304" pitchFamily="18" charset="0"/>
                <a:cs typeface="Times New Roman" panose="02020603050405020304" pitchFamily="18" charset="0"/>
              </a:rPr>
              <a:t>rm</a:t>
            </a:r>
            <a:r>
              <a:rPr lang="ru-RU" sz="7200" i="1" dirty="0" smtClean="0">
                <a:latin typeface="Times New Roman" panose="02020603050405020304" pitchFamily="18" charset="0"/>
                <a:cs typeface="Times New Roman" panose="02020603050405020304" pitchFamily="18" charset="0"/>
              </a:rPr>
              <a:t>оса</a:t>
            </a:r>
            <a:r>
              <a:rPr lang="en-US" sz="7200" i="1" dirty="0" err="1" smtClean="0">
                <a:latin typeface="Times New Roman" panose="02020603050405020304" pitchFamily="18" charset="0"/>
                <a:cs typeface="Times New Roman" panose="02020603050405020304" pitchFamily="18" charset="0"/>
              </a:rPr>
              <a:t>rp</a:t>
            </a:r>
            <a:r>
              <a:rPr lang="ru-RU" sz="7200" i="1" dirty="0" smtClean="0">
                <a:latin typeface="Times New Roman" panose="02020603050405020304" pitchFamily="18" charset="0"/>
                <a:cs typeface="Times New Roman" panose="02020603050405020304" pitchFamily="18" charset="0"/>
              </a:rPr>
              <a:t>а </a:t>
            </a:r>
            <a:r>
              <a:rPr lang="ru-RU" sz="7200" i="1" dirty="0" err="1" smtClean="0">
                <a:latin typeface="Times New Roman" panose="02020603050405020304" pitchFamily="18" charset="0"/>
                <a:cs typeface="Times New Roman" panose="02020603050405020304" pitchFamily="18" charset="0"/>
              </a:rPr>
              <a:t>туысының клеткалары</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көпшілік уақыттарда топтасып</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өсетін </a:t>
            </a:r>
            <a:r>
              <a:rPr lang="ru-RU" sz="7200" i="1" dirty="0" smtClean="0">
                <a:latin typeface="Times New Roman" panose="02020603050405020304" pitchFamily="18" charset="0"/>
                <a:cs typeface="Times New Roman" panose="02020603050405020304" pitchFamily="18" charset="0"/>
              </a:rPr>
              <a:t>шар </a:t>
            </a:r>
            <a:r>
              <a:rPr lang="ru-RU" sz="7200" i="1" dirty="0" err="1" smtClean="0">
                <a:latin typeface="Times New Roman" panose="02020603050405020304" pitchFamily="18" charset="0"/>
                <a:cs typeface="Times New Roman" panose="02020603050405020304" pitchFamily="18" charset="0"/>
              </a:rPr>
              <a:t>тэрізді</a:t>
            </a:r>
            <a:r>
              <a:rPr lang="ru-RU" sz="7200" i="1" dirty="0" smtClean="0">
                <a:latin typeface="Times New Roman" panose="02020603050405020304" pitchFamily="18" charset="0"/>
                <a:cs typeface="Times New Roman" panose="02020603050405020304" pitchFamily="18" charset="0"/>
              </a:rPr>
              <a:t> не </a:t>
            </a:r>
            <a:r>
              <a:rPr lang="ru-RU" sz="7200" i="1" dirty="0" err="1" smtClean="0">
                <a:latin typeface="Times New Roman" panose="02020603050405020304" pitchFamily="18" charset="0"/>
                <a:cs typeface="Times New Roman" panose="02020603050405020304" pitchFamily="18" charset="0"/>
              </a:rPr>
              <a:t>жұмыртқа пішіндес</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Клеткаларының үш жақты бөлінуі нәтижесінде эндоспоралар</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құру арқылы жыныссыз</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көбейеді.</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Тіршілік</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жағдайларының өзгерісіне байланысты</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бұлардың жасуша</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пішіндері</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түсі, спораларының маны</a:t>
            </a:r>
            <a:r>
              <a:rPr lang="ru-RU" sz="7200" i="1" dirty="0" smtClean="0">
                <a:latin typeface="Times New Roman" panose="02020603050405020304" pitchFamily="18" charset="0"/>
                <a:cs typeface="Times New Roman" panose="02020603050405020304" pitchFamily="18" charset="0"/>
              </a:rPr>
              <a:t> </a:t>
            </a:r>
            <a:r>
              <a:rPr lang="ru-RU" sz="7200" i="1" dirty="0" err="1" smtClean="0">
                <a:latin typeface="Times New Roman" panose="02020603050405020304" pitchFamily="18" charset="0"/>
                <a:cs typeface="Times New Roman" panose="02020603050405020304" pitchFamily="18" charset="0"/>
              </a:rPr>
              <a:t>өзгеріп отырады</a:t>
            </a:r>
            <a:r>
              <a:rPr lang="ru-RU" sz="7200" i="1" dirty="0" smtClean="0">
                <a:latin typeface="Times New Roman" panose="02020603050405020304" pitchFamily="18" charset="0"/>
                <a:cs typeface="Times New Roman" panose="02020603050405020304" pitchFamily="18" charset="0"/>
              </a:rPr>
              <a:t>.</a:t>
            </a:r>
          </a:p>
          <a:p>
            <a:pPr algn="ctr"/>
            <a:endParaRPr lang="ru-RU" i="1" dirty="0"/>
          </a:p>
        </p:txBody>
      </p:sp>
      <p:pic>
        <p:nvPicPr>
          <p:cNvPr id="27650" name="Picture 2" descr="C:\Users\Admin\Desktop\000043.jpg"/>
          <p:cNvPicPr>
            <a:picLocks noChangeAspect="1" noChangeArrowheads="1"/>
          </p:cNvPicPr>
          <p:nvPr/>
        </p:nvPicPr>
        <p:blipFill>
          <a:blip r:embed="rId2" cstate="print"/>
          <a:srcRect/>
          <a:stretch>
            <a:fillRect/>
          </a:stretch>
        </p:blipFill>
        <p:spPr bwMode="auto">
          <a:xfrm>
            <a:off x="5799187" y="1795036"/>
            <a:ext cx="3203848" cy="3573771"/>
          </a:xfrm>
          <a:prstGeom prst="rect">
            <a:avLst/>
          </a:prstGeom>
          <a:noFill/>
          <a:effectLst>
            <a:reflection blurRad="6350" stA="50000" endA="300" endPos="90000" dist="50800" dir="5400000" sy="-100000" algn="bl" rotWithShape="0"/>
          </a:effectLst>
        </p:spPr>
      </p:pic>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64185"/>
            <a:ext cx="8229600" cy="582613"/>
          </a:xfrm>
        </p:spPr>
        <p:txBody>
          <a:bodyPr>
            <a:normAutofit fontScale="90000"/>
          </a:bodyPr>
          <a:lstStyle/>
          <a:p>
            <a:pPr algn="ctr"/>
            <a:r>
              <a:rPr lang="ru-RU" i="1" dirty="0" err="1" smtClean="0">
                <a:ln>
                  <a:solidFill>
                    <a:sysClr val="windowText" lastClr="000000"/>
                  </a:solidFill>
                </a:ln>
                <a:solidFill>
                  <a:schemeClr val="tx1">
                    <a:lumMod val="95000"/>
                    <a:lumOff val="5000"/>
                  </a:schemeClr>
                </a:solidFill>
                <a:effectLst>
                  <a:reflection blurRad="6350" stA="53000" endA="300" endPos="35500" dir="5400000" sy="-90000" algn="bl" rotWithShape="0"/>
                </a:effectLst>
              </a:rPr>
              <a:t>Гормогониялар</a:t>
            </a:r>
            <a:r>
              <a:rPr lang="ru-RU" i="1" dirty="0" smtClean="0">
                <a:ln>
                  <a:solidFill>
                    <a:sysClr val="windowText" lastClr="000000"/>
                  </a:solidFill>
                </a:ln>
                <a:solidFill>
                  <a:schemeClr val="tx1">
                    <a:lumMod val="95000"/>
                    <a:lumOff val="5000"/>
                  </a:schemeClr>
                </a:solidFill>
                <a:effectLst>
                  <a:reflection blurRad="6350" stA="53000" endA="300" endPos="35500" dir="5400000" sy="-90000" algn="bl" rotWithShape="0"/>
                </a:effectLst>
              </a:rPr>
              <a:t> - Но</a:t>
            </a:r>
            <a:r>
              <a:rPr lang="en-US" i="1" dirty="0" err="1" smtClean="0">
                <a:ln>
                  <a:solidFill>
                    <a:sysClr val="windowText" lastClr="000000"/>
                  </a:solidFill>
                </a:ln>
                <a:solidFill>
                  <a:schemeClr val="tx1">
                    <a:lumMod val="95000"/>
                    <a:lumOff val="5000"/>
                  </a:schemeClr>
                </a:solidFill>
                <a:effectLst>
                  <a:reflection blurRad="6350" stA="53000" endA="300" endPos="35500" dir="5400000" sy="-90000" algn="bl" rotWithShape="0"/>
                </a:effectLst>
              </a:rPr>
              <a:t>rm</a:t>
            </a:r>
            <a:r>
              <a:rPr lang="ru-RU" i="1" dirty="0" smtClean="0">
                <a:ln>
                  <a:solidFill>
                    <a:sysClr val="windowText" lastClr="000000"/>
                  </a:solidFill>
                </a:ln>
                <a:solidFill>
                  <a:schemeClr val="tx1">
                    <a:lumMod val="95000"/>
                    <a:lumOff val="5000"/>
                  </a:schemeClr>
                </a:solidFill>
                <a:effectLst>
                  <a:reflection blurRad="6350" stA="53000" endA="300" endPos="35500" dir="5400000" sy="-90000" algn="bl" rotWithShape="0"/>
                </a:effectLst>
              </a:rPr>
              <a:t>о</a:t>
            </a:r>
            <a:r>
              <a:rPr lang="en-US" i="1" dirty="0" smtClean="0">
                <a:ln>
                  <a:solidFill>
                    <a:sysClr val="windowText" lastClr="000000"/>
                  </a:solidFill>
                </a:ln>
                <a:solidFill>
                  <a:schemeClr val="tx1">
                    <a:lumMod val="95000"/>
                    <a:lumOff val="5000"/>
                  </a:schemeClr>
                </a:solidFill>
                <a:effectLst>
                  <a:reflection blurRad="6350" stA="53000" endA="300" endPos="35500" dir="5400000" sy="-90000" algn="bl" rotWithShape="0"/>
                </a:effectLst>
              </a:rPr>
              <a:t>g</a:t>
            </a:r>
            <a:r>
              <a:rPr lang="ru-RU" i="1" dirty="0" smtClean="0">
                <a:ln>
                  <a:solidFill>
                    <a:sysClr val="windowText" lastClr="000000"/>
                  </a:solidFill>
                </a:ln>
                <a:solidFill>
                  <a:schemeClr val="tx1">
                    <a:lumMod val="95000"/>
                    <a:lumOff val="5000"/>
                  </a:schemeClr>
                </a:solidFill>
                <a:effectLst>
                  <a:reflection blurRad="6350" stA="53000" endA="300" endPos="35500" dir="5400000" sy="-90000" algn="bl" rotWithShape="0"/>
                </a:effectLst>
              </a:rPr>
              <a:t>о</a:t>
            </a:r>
            <a:r>
              <a:rPr lang="en-US" i="1" dirty="0" smtClean="0">
                <a:ln>
                  <a:solidFill>
                    <a:sysClr val="windowText" lastClr="000000"/>
                  </a:solidFill>
                </a:ln>
                <a:solidFill>
                  <a:schemeClr val="tx1">
                    <a:lumMod val="95000"/>
                    <a:lumOff val="5000"/>
                  </a:schemeClr>
                </a:solidFill>
                <a:effectLst>
                  <a:reflection blurRad="6350" stA="53000" endA="300" endPos="35500" dir="5400000" sy="-90000" algn="bl" rotWithShape="0"/>
                </a:effectLst>
              </a:rPr>
              <a:t>n</a:t>
            </a:r>
            <a:r>
              <a:rPr lang="ru-RU" i="1" dirty="0" smtClean="0">
                <a:ln>
                  <a:solidFill>
                    <a:sysClr val="windowText" lastClr="000000"/>
                  </a:solidFill>
                </a:ln>
                <a:solidFill>
                  <a:schemeClr val="tx1">
                    <a:lumMod val="95000"/>
                    <a:lumOff val="5000"/>
                  </a:schemeClr>
                </a:solidFill>
                <a:effectLst>
                  <a:reflection blurRad="6350" stA="53000" endA="300" endPos="35500" dir="5400000" sy="-90000" algn="bl" rotWithShape="0"/>
                </a:effectLst>
              </a:rPr>
              <a:t>ор</a:t>
            </a:r>
            <a:r>
              <a:rPr lang="en-US" i="1" dirty="0" smtClean="0">
                <a:ln>
                  <a:solidFill>
                    <a:sysClr val="windowText" lastClr="000000"/>
                  </a:solidFill>
                </a:ln>
                <a:solidFill>
                  <a:schemeClr val="tx1">
                    <a:lumMod val="95000"/>
                    <a:lumOff val="5000"/>
                  </a:schemeClr>
                </a:solidFill>
                <a:effectLst>
                  <a:reflection blurRad="6350" stA="53000" endA="300" endPos="35500" dir="5400000" sy="-90000" algn="bl" rotWithShape="0"/>
                </a:effectLst>
              </a:rPr>
              <a:t>h</a:t>
            </a:r>
            <a:r>
              <a:rPr lang="ru-RU" i="1" dirty="0" err="1" smtClean="0">
                <a:ln>
                  <a:solidFill>
                    <a:sysClr val="windowText" lastClr="000000"/>
                  </a:solidFill>
                </a:ln>
                <a:solidFill>
                  <a:schemeClr val="tx1">
                    <a:lumMod val="95000"/>
                    <a:lumOff val="5000"/>
                  </a:schemeClr>
                </a:solidFill>
                <a:effectLst>
                  <a:reflection blurRad="6350" stA="53000" endA="300" endPos="35500" dir="5400000" sy="-90000" algn="bl" rotWithShape="0"/>
                </a:effectLst>
              </a:rPr>
              <a:t>усеае</a:t>
            </a:r>
            <a:r>
              <a:rPr lang="ru-RU" i="1" dirty="0" smtClean="0">
                <a:ln>
                  <a:solidFill>
                    <a:sysClr val="windowText" lastClr="000000"/>
                  </a:solidFill>
                </a:ln>
                <a:solidFill>
                  <a:schemeClr val="tx1">
                    <a:lumMod val="95000"/>
                    <a:lumOff val="5000"/>
                  </a:schemeClr>
                </a:solidFill>
                <a:effectLst>
                  <a:reflection blurRad="6350" stA="53000" endA="300" endPos="35500" dir="5400000" sy="-90000" algn="bl" rotWithShape="0"/>
                </a:effectLst>
              </a:rPr>
              <a:t> </a:t>
            </a:r>
            <a:r>
              <a:rPr lang="ru-RU" i="1" dirty="0" err="1" smtClean="0">
                <a:ln>
                  <a:solidFill>
                    <a:sysClr val="windowText" lastClr="000000"/>
                  </a:solidFill>
                </a:ln>
                <a:solidFill>
                  <a:schemeClr val="tx1">
                    <a:lumMod val="95000"/>
                    <a:lumOff val="5000"/>
                  </a:schemeClr>
                </a:solidFill>
                <a:effectLst>
                  <a:reflection blurRad="6350" stA="53000" endA="300" endPos="35500" dir="5400000" sy="-90000" algn="bl" rotWithShape="0"/>
                </a:effectLst>
              </a:rPr>
              <a:t>класы</a:t>
            </a:r>
          </a:p>
        </p:txBody>
      </p:sp>
      <p:sp>
        <p:nvSpPr>
          <p:cNvPr id="3" name="Содержимое 2"/>
          <p:cNvSpPr>
            <a:spLocks noGrp="1"/>
          </p:cNvSpPr>
          <p:nvPr>
            <p:ph idx="1"/>
          </p:nvPr>
        </p:nvSpPr>
        <p:spPr>
          <a:xfrm>
            <a:off x="457200" y="1600200"/>
            <a:ext cx="4834880" cy="4525963"/>
          </a:xfrm>
        </p:spPr>
        <p:txBody>
          <a:bodyPr>
            <a:noAutofit/>
          </a:bodyPr>
          <a:lstStyle/>
          <a:p>
            <a:r>
              <a:rPr lang="ru-RU" sz="1600" b="1" i="1" dirty="0" err="1" smtClean="0">
                <a:latin typeface="Times New Roman" panose="02020603050405020304" pitchFamily="18" charset="0"/>
                <a:cs typeface="Times New Roman" panose="02020603050405020304" pitchFamily="18" charset="0"/>
              </a:rPr>
              <a:t>Бұл класка</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табиғатта кең тараған жіптесінді</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көп жасушалы</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және қауымды ағзалар жатады</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Жіптесіңді жасушалары</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бір-бірімен</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плазмадесмалар</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аркылы</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байланысып</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жатады</a:t>
            </a:r>
            <a:r>
              <a:rPr lang="ru-RU" sz="1600" b="1" i="1" dirty="0" smtClean="0">
                <a:latin typeface="Times New Roman" panose="02020603050405020304" pitchFamily="18" charset="0"/>
                <a:cs typeface="Times New Roman" panose="02020603050405020304" pitchFamily="18" charset="0"/>
              </a:rPr>
              <a:t> да </a:t>
            </a:r>
            <a:r>
              <a:rPr lang="ru-RU" sz="1600" b="1" i="1" dirty="0" err="1" smtClean="0">
                <a:latin typeface="Times New Roman" panose="02020603050405020304" pitchFamily="18" charset="0"/>
                <a:cs typeface="Times New Roman" panose="02020603050405020304" pitchFamily="18" charset="0"/>
              </a:rPr>
              <a:t>трихомалар</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түзеді</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Трихомалары</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жалаңаш немесе</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кілегейлі</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қынаппен капталған.</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Бір</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клеткалы</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организмдердің көбеюі клетканың бірнеше</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ұсақ бөлшектерге бөлініп кетуінің, </a:t>
            </a:r>
            <a:r>
              <a:rPr lang="ru-RU" sz="1600" b="1" i="1" dirty="0" smtClean="0">
                <a:latin typeface="Times New Roman" panose="02020603050405020304" pitchFamily="18" charset="0"/>
                <a:cs typeface="Times New Roman" panose="02020603050405020304" pitchFamily="18" charset="0"/>
              </a:rPr>
              <a:t>ал </a:t>
            </a:r>
            <a:r>
              <a:rPr lang="ru-RU" sz="1600" b="1" i="1" dirty="0" err="1" smtClean="0">
                <a:latin typeface="Times New Roman" panose="02020603050405020304" pitchFamily="18" charset="0"/>
                <a:cs typeface="Times New Roman" panose="02020603050405020304" pitchFamily="18" charset="0"/>
              </a:rPr>
              <a:t>көп клеткаларының жіптерінің гетероциста</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немесе</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маманданбаған өлі клеткалар</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арқылы үзіліп кетуінің нәтижесінде жүзеге асады</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Жіпшенің вегетативтік</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көбеюге қажетті участогі</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гормогония</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деп</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аталынады</a:t>
            </a:r>
            <a:r>
              <a:rPr lang="ru-RU" sz="1600" b="1" i="1" dirty="0" smtClean="0">
                <a:latin typeface="Times New Roman" panose="02020603050405020304" pitchFamily="18" charset="0"/>
                <a:cs typeface="Times New Roman" panose="02020603050405020304" pitchFamily="18" charset="0"/>
              </a:rPr>
              <a:t>.</a:t>
            </a:r>
          </a:p>
          <a:p>
            <a:r>
              <a:rPr lang="ru-RU" sz="1600" b="1" i="1" dirty="0" err="1" smtClean="0">
                <a:latin typeface="Times New Roman" panose="02020603050405020304" pitchFamily="18" charset="0"/>
                <a:cs typeface="Times New Roman" panose="02020603050405020304" pitchFamily="18" charset="0"/>
              </a:rPr>
              <a:t>Носток</a:t>
            </a:r>
            <a:r>
              <a:rPr lang="ru-RU" sz="1600" b="1" i="1" dirty="0" smtClean="0">
                <a:latin typeface="Times New Roman" panose="02020603050405020304" pitchFamily="18" charset="0"/>
                <a:cs typeface="Times New Roman" panose="02020603050405020304" pitchFamily="18" charset="0"/>
              </a:rPr>
              <a:t> -</a:t>
            </a:r>
            <a:r>
              <a:rPr lang="en-US" sz="1600" b="1" i="1" dirty="0" err="1" smtClean="0">
                <a:latin typeface="Times New Roman" panose="02020603050405020304" pitchFamily="18" charset="0"/>
                <a:cs typeface="Times New Roman" panose="02020603050405020304" pitchFamily="18" charset="0"/>
              </a:rPr>
              <a:t>Nostoc</a:t>
            </a:r>
            <a:r>
              <a:rPr lang="en-US"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әртүрлі және көлемді кауым</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Қауым кілегейлі</a:t>
            </a:r>
            <a:r>
              <a:rPr lang="ru-RU" sz="1600" b="1" i="1" dirty="0" smtClean="0">
                <a:latin typeface="Times New Roman" panose="02020603050405020304" pitchFamily="18" charset="0"/>
                <a:cs typeface="Times New Roman" panose="02020603050405020304" pitchFamily="18" charset="0"/>
              </a:rPr>
              <a:t> шар </a:t>
            </a:r>
            <a:r>
              <a:rPr lang="ru-RU" sz="1600" b="1" i="1" dirty="0" err="1" smtClean="0">
                <a:latin typeface="Times New Roman" panose="02020603050405020304" pitchFamily="18" charset="0"/>
                <a:cs typeface="Times New Roman" panose="02020603050405020304" pitchFamily="18" charset="0"/>
              </a:rPr>
              <a:t>пішінді</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жасушалардың моншак</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тәрізді гізбектеліп</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келуінен</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кұралады</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Біркелкі</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вегетативтік</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жасушалар</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арасында</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ірі</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жасуша</a:t>
            </a:r>
            <a:r>
              <a:rPr lang="ru-RU" sz="1600" b="1" i="1" dirty="0" smtClean="0">
                <a:latin typeface="Times New Roman" panose="02020603050405020304" pitchFamily="18" charset="0"/>
                <a:cs typeface="Times New Roman" panose="02020603050405020304" pitchFamily="18" charset="0"/>
              </a:rPr>
              <a:t> - </a:t>
            </a:r>
            <a:r>
              <a:rPr lang="ru-RU" sz="1600" b="1" i="1" dirty="0" err="1" smtClean="0">
                <a:latin typeface="Times New Roman" panose="02020603050405020304" pitchFamily="18" charset="0"/>
                <a:cs typeface="Times New Roman" panose="02020603050405020304" pitchFamily="18" charset="0"/>
              </a:rPr>
              <a:t>гетероцисталар</a:t>
            </a:r>
            <a:r>
              <a:rPr lang="ru-RU" sz="1600" b="1" i="1" dirty="0" smtClean="0">
                <a:latin typeface="Times New Roman" panose="02020603050405020304" pitchFamily="18" charset="0"/>
                <a:cs typeface="Times New Roman" panose="02020603050405020304" pitchFamily="18" charset="0"/>
              </a:rPr>
              <a:t> </a:t>
            </a:r>
            <a:r>
              <a:rPr lang="ru-RU" sz="1600" b="1" i="1" dirty="0" err="1" smtClean="0">
                <a:latin typeface="Times New Roman" panose="02020603050405020304" pitchFamily="18" charset="0"/>
                <a:cs typeface="Times New Roman" panose="02020603050405020304" pitchFamily="18" charset="0"/>
              </a:rPr>
              <a:t>болады</a:t>
            </a:r>
            <a:r>
              <a:rPr lang="ru-RU" sz="1600" b="1" i="1" dirty="0" smtClean="0">
                <a:latin typeface="Times New Roman" panose="02020603050405020304" pitchFamily="18" charset="0"/>
                <a:cs typeface="Times New Roman" panose="02020603050405020304" pitchFamily="18" charset="0"/>
              </a:rPr>
              <a:t>. </a:t>
            </a:r>
            <a:endParaRPr lang="ru-RU" sz="1600" b="1" i="1" dirty="0">
              <a:latin typeface="Times New Roman" panose="02020603050405020304" pitchFamily="18" charset="0"/>
              <a:cs typeface="Times New Roman" panose="02020603050405020304" pitchFamily="18" charset="0"/>
            </a:endParaRPr>
          </a:p>
        </p:txBody>
      </p:sp>
      <p:pic>
        <p:nvPicPr>
          <p:cNvPr id="28674" name="Picture 2" descr="http://www.plingfactory.de/Science/Atlas/Kennkarten%20Procaryota/Image/Gloeotrichia-echinulata79.jpg"/>
          <p:cNvPicPr>
            <a:picLocks noChangeAspect="1" noChangeArrowheads="1"/>
          </p:cNvPicPr>
          <p:nvPr/>
        </p:nvPicPr>
        <p:blipFill>
          <a:blip r:embed="rId2" cstate="print"/>
          <a:srcRect/>
          <a:stretch>
            <a:fillRect/>
          </a:stretch>
        </p:blipFill>
        <p:spPr bwMode="auto">
          <a:xfrm>
            <a:off x="5220072" y="1988840"/>
            <a:ext cx="3695733" cy="3168352"/>
          </a:xfrm>
          <a:prstGeom prst="rect">
            <a:avLst/>
          </a:prstGeom>
          <a:noFill/>
          <a:effectLst>
            <a:reflection blurRad="6350" stA="50000" endA="300" endPos="55500" dist="101600" dir="5400000" sy="-100000" algn="bl" rotWithShape="0"/>
          </a:effectLst>
        </p:spPr>
      </p:pic>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Хара балдырлары</a:t>
            </a:r>
            <a:endParaRPr lang="ru-RU" dirty="0"/>
          </a:p>
        </p:txBody>
      </p:sp>
      <p:sp>
        <p:nvSpPr>
          <p:cNvPr id="3" name="Содержимое 2"/>
          <p:cNvSpPr>
            <a:spLocks noGrp="1"/>
          </p:cNvSpPr>
          <p:nvPr>
            <p:ph idx="1"/>
          </p:nvPr>
        </p:nvSpPr>
        <p:spPr>
          <a:xfrm>
            <a:off x="457200" y="1600200"/>
            <a:ext cx="4546848" cy="4525963"/>
          </a:xfrm>
        </p:spPr>
        <p:txBody>
          <a:bodyPr>
            <a:normAutofit fontScale="92500" lnSpcReduction="20000"/>
          </a:bodyPr>
          <a:lstStyle/>
          <a:p>
            <a:pPr fontAlgn="t">
              <a:buNone/>
            </a:pPr>
            <a:r>
              <a:rPr lang="ru-RU" b="1" dirty="0" smtClean="0"/>
              <a:t>    </a:t>
            </a:r>
            <a:r>
              <a:rPr lang="ru-RU" b="1" dirty="0" err="1" smtClean="0"/>
              <a:t>Хара</a:t>
            </a:r>
            <a:r>
              <a:rPr lang="ru-RU" b="1" dirty="0" smtClean="0"/>
              <a:t> </a:t>
            </a:r>
            <a:r>
              <a:rPr lang="ru-RU" b="1" dirty="0" err="1" smtClean="0"/>
              <a:t>балдырлары</a:t>
            </a:r>
            <a:r>
              <a:rPr lang="ru-RU" dirty="0" smtClean="0"/>
              <a:t> (лат. </a:t>
            </a:r>
            <a:r>
              <a:rPr lang="en-US" i="1" dirty="0" err="1" smtClean="0"/>
              <a:t>Charóphyceae</a:t>
            </a:r>
            <a:r>
              <a:rPr lang="en-US" dirty="0" smtClean="0"/>
              <a:t>) </a:t>
            </a:r>
            <a:r>
              <a:rPr lang="ru-RU" dirty="0" err="1" smtClean="0"/>
              <a:t>әлемде жалғыз балдырлар</a:t>
            </a:r>
            <a:r>
              <a:rPr lang="ru-RU" dirty="0" smtClean="0"/>
              <a:t> мен </a:t>
            </a:r>
            <a:r>
              <a:rPr lang="ru-RU" dirty="0" err="1" smtClean="0"/>
              <a:t>жоғарғы </a:t>
            </a:r>
            <a:r>
              <a:rPr lang="ru-RU" dirty="0" smtClean="0"/>
              <a:t>класс </a:t>
            </a:r>
            <a:r>
              <a:rPr lang="ru-RU" dirty="0" err="1" smtClean="0"/>
              <a:t>өсімдіктерінің қасиеттерін бойына</a:t>
            </a:r>
            <a:r>
              <a:rPr lang="ru-RU" dirty="0" smtClean="0"/>
              <a:t> </a:t>
            </a:r>
            <a:r>
              <a:rPr lang="ru-RU" dirty="0" err="1" smtClean="0"/>
              <a:t>сақтап қалған ежелгі</a:t>
            </a:r>
            <a:r>
              <a:rPr lang="ru-RU" dirty="0" smtClean="0"/>
              <a:t> </a:t>
            </a:r>
            <a:r>
              <a:rPr lang="ru-RU" dirty="0" err="1" smtClean="0"/>
              <a:t>өсімдіктердің бірі</a:t>
            </a:r>
            <a:r>
              <a:rPr lang="ru-RU" dirty="0" smtClean="0"/>
              <a:t>. </a:t>
            </a:r>
            <a:r>
              <a:rPr lang="ru-RU" dirty="0" err="1" smtClean="0"/>
              <a:t>Жалпы</a:t>
            </a:r>
            <a:r>
              <a:rPr lang="ru-RU" dirty="0" smtClean="0"/>
              <a:t> 300-дей </a:t>
            </a:r>
            <a:r>
              <a:rPr lang="ru-RU" dirty="0" err="1" smtClean="0"/>
              <a:t>түрі сипатталып</a:t>
            </a:r>
            <a:r>
              <a:rPr lang="ru-RU" dirty="0" smtClean="0"/>
              <a:t> </a:t>
            </a:r>
            <a:r>
              <a:rPr lang="ru-RU" dirty="0" err="1" smtClean="0"/>
              <a:t>жазылған</a:t>
            </a:r>
            <a:r>
              <a:rPr lang="ru-RU" dirty="0" smtClean="0"/>
              <a:t>.</a:t>
            </a:r>
          </a:p>
          <a:p>
            <a:endParaRPr lang="ru-RU" dirty="0"/>
          </a:p>
        </p:txBody>
      </p:sp>
      <p:pic>
        <p:nvPicPr>
          <p:cNvPr id="5" name="Рисунок 4" descr="20160205034857246.jpg"/>
          <p:cNvPicPr>
            <a:picLocks noChangeAspect="1"/>
          </p:cNvPicPr>
          <p:nvPr/>
        </p:nvPicPr>
        <p:blipFill>
          <a:blip r:embed="rId2" cstate="print"/>
          <a:stretch>
            <a:fillRect/>
          </a:stretch>
        </p:blipFill>
        <p:spPr>
          <a:xfrm>
            <a:off x="5076056" y="1988840"/>
            <a:ext cx="3816424" cy="3744416"/>
          </a:xfrm>
          <a:prstGeom prst="rect">
            <a:avLst/>
          </a:prstGeom>
        </p:spPr>
      </p:pic>
    </p:spTree>
  </p:cSld>
  <p:clrMapOvr>
    <a:masterClrMapping/>
  </p:clrMapOvr>
  <p:transition>
    <p:pull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400" i="1" dirty="0" smtClean="0">
                <a:ln>
                  <a:solidFill>
                    <a:sysClr val="windowText" lastClr="000000"/>
                  </a:solidFill>
                </a:ln>
                <a:solidFill>
                  <a:schemeClr val="tx1">
                    <a:lumMod val="95000"/>
                    <a:lumOff val="5000"/>
                  </a:schemeClr>
                </a:solidFill>
              </a:rPr>
              <a:t>Систематикасы </a:t>
            </a:r>
          </a:p>
        </p:txBody>
      </p:sp>
      <p:sp>
        <p:nvSpPr>
          <p:cNvPr id="3" name="Содержимое 2"/>
          <p:cNvSpPr>
            <a:spLocks noGrp="1"/>
          </p:cNvSpPr>
          <p:nvPr>
            <p:ph idx="1"/>
          </p:nvPr>
        </p:nvSpPr>
        <p:spPr>
          <a:xfrm>
            <a:off x="467544" y="1412776"/>
            <a:ext cx="8229600" cy="4525963"/>
          </a:xfrm>
        </p:spPr>
        <p:txBody>
          <a:bodyPr>
            <a:normAutofit fontScale="85000" lnSpcReduction="10000"/>
          </a:bodyPr>
          <a:lstStyle/>
          <a:p>
            <a:pPr>
              <a:buNone/>
            </a:pPr>
            <a:r>
              <a:rPr lang="en-US" b="1" i="1" dirty="0" smtClean="0">
                <a:latin typeface="Times New Roman" panose="02020603050405020304" pitchFamily="18" charset="0"/>
                <a:cs typeface="Times New Roman" panose="02020603050405020304" pitchFamily="18" charset="0"/>
              </a:rPr>
              <a:t>Тармақ</a:t>
            </a:r>
            <a:r>
              <a:rPr lang="en-US" i="1" dirty="0" smtClean="0">
                <a:latin typeface="Times New Roman" panose="02020603050405020304" pitchFamily="18" charset="0"/>
                <a:cs typeface="Times New Roman" panose="02020603050405020304" pitchFamily="18" charset="0"/>
              </a:rPr>
              <a:t>: Өсімдіктер дүниесінің талломды, ядролы, пластидті тармағы-</a:t>
            </a:r>
            <a:r>
              <a:rPr lang="en-US" i="1" dirty="0" err="1" smtClean="0">
                <a:latin typeface="Times New Roman" panose="02020603050405020304" pitchFamily="18" charset="0"/>
                <a:cs typeface="Times New Roman" panose="02020603050405020304" pitchFamily="18" charset="0"/>
              </a:rPr>
              <a:t>Thallobionta</a:t>
            </a:r>
            <a:r>
              <a:rPr lang="en-US" i="1" dirty="0" smtClean="0">
                <a:latin typeface="Times New Roman" panose="02020603050405020304" pitchFamily="18" charset="0"/>
                <a:cs typeface="Times New Roman" panose="02020603050405020304" pitchFamily="18" charset="0"/>
              </a:rPr>
              <a:t> </a:t>
            </a:r>
            <a:r>
              <a:rPr lang="en-US" i="1" dirty="0" err="1" smtClean="0">
                <a:latin typeface="Times New Roman" panose="02020603050405020304" pitchFamily="18" charset="0"/>
                <a:cs typeface="Times New Roman" panose="02020603050405020304" pitchFamily="18" charset="0"/>
              </a:rPr>
              <a:t>eucaryota</a:t>
            </a:r>
            <a:endParaRPr lang="ru-RU" i="1" dirty="0" smtClean="0">
              <a:latin typeface="Times New Roman" panose="02020603050405020304" pitchFamily="18" charset="0"/>
              <a:cs typeface="Times New Roman" panose="02020603050405020304" pitchFamily="18" charset="0"/>
            </a:endParaRPr>
          </a:p>
          <a:p>
            <a:pPr>
              <a:buNone/>
            </a:pPr>
            <a:r>
              <a:rPr lang="en-US" b="1" i="1" dirty="0" smtClean="0">
                <a:latin typeface="Times New Roman" panose="02020603050405020304" pitchFamily="18" charset="0"/>
                <a:cs typeface="Times New Roman" panose="02020603050405020304" pitchFamily="18" charset="0"/>
              </a:rPr>
              <a:t>Бөлім:</a:t>
            </a:r>
            <a:r>
              <a:rPr lang="en-US" i="1" dirty="0" smtClean="0">
                <a:latin typeface="Times New Roman" panose="02020603050405020304" pitchFamily="18" charset="0"/>
                <a:cs typeface="Times New Roman" panose="02020603050405020304" pitchFamily="18" charset="0"/>
              </a:rPr>
              <a:t> Хара балдырлар-</a:t>
            </a:r>
            <a:r>
              <a:rPr lang="en-US" i="1" dirty="0" err="1" smtClean="0">
                <a:latin typeface="Times New Roman" panose="02020603050405020304" pitchFamily="18" charset="0"/>
                <a:cs typeface="Times New Roman" panose="02020603050405020304" pitchFamily="18" charset="0"/>
              </a:rPr>
              <a:t>Charophyta</a:t>
            </a:r>
            <a:endParaRPr lang="en-US" i="1" dirty="0" smtClean="0">
              <a:latin typeface="Times New Roman" panose="02020603050405020304" pitchFamily="18" charset="0"/>
              <a:cs typeface="Times New Roman" panose="02020603050405020304" pitchFamily="18" charset="0"/>
            </a:endParaRPr>
          </a:p>
          <a:p>
            <a:pPr>
              <a:buNone/>
            </a:pPr>
            <a:r>
              <a:rPr lang="en-US" b="1" i="1" dirty="0" smtClean="0">
                <a:latin typeface="Times New Roman" panose="02020603050405020304" pitchFamily="18" charset="0"/>
                <a:cs typeface="Times New Roman" panose="02020603050405020304" pitchFamily="18" charset="0"/>
              </a:rPr>
              <a:t>Класс:</a:t>
            </a:r>
            <a:r>
              <a:rPr lang="en-US" i="1" dirty="0" smtClean="0">
                <a:latin typeface="Times New Roman" panose="02020603050405020304" pitchFamily="18" charset="0"/>
                <a:cs typeface="Times New Roman" panose="02020603050405020304" pitchFamily="18" charset="0"/>
              </a:rPr>
              <a:t> Хара балдырлар-</a:t>
            </a:r>
            <a:r>
              <a:rPr lang="en-US" i="1" dirty="0" err="1" smtClean="0">
                <a:latin typeface="Times New Roman" panose="02020603050405020304" pitchFamily="18" charset="0"/>
                <a:cs typeface="Times New Roman" panose="02020603050405020304" pitchFamily="18" charset="0"/>
              </a:rPr>
              <a:t>Charophyceae</a:t>
            </a:r>
            <a:endParaRPr lang="en-US" i="1" dirty="0" smtClean="0">
              <a:latin typeface="Times New Roman" panose="02020603050405020304" pitchFamily="18" charset="0"/>
              <a:cs typeface="Times New Roman" panose="02020603050405020304" pitchFamily="18" charset="0"/>
            </a:endParaRPr>
          </a:p>
          <a:p>
            <a:pPr>
              <a:buNone/>
            </a:pPr>
            <a:r>
              <a:rPr lang="en-US" b="1" i="1" dirty="0" smtClean="0">
                <a:latin typeface="Times New Roman" panose="02020603050405020304" pitchFamily="18" charset="0"/>
                <a:cs typeface="Times New Roman" panose="02020603050405020304" pitchFamily="18" charset="0"/>
              </a:rPr>
              <a:t>Туыс: </a:t>
            </a:r>
            <a:r>
              <a:rPr lang="en-US" i="1" dirty="0" smtClean="0">
                <a:latin typeface="Times New Roman" panose="02020603050405020304" pitchFamily="18" charset="0"/>
                <a:cs typeface="Times New Roman" panose="02020603050405020304" pitchFamily="18" charset="0"/>
              </a:rPr>
              <a:t>Нителла – </a:t>
            </a:r>
            <a:r>
              <a:rPr lang="en-US" i="1" dirty="0" err="1" smtClean="0">
                <a:latin typeface="Times New Roman" panose="02020603050405020304" pitchFamily="18" charset="0"/>
                <a:cs typeface="Times New Roman" panose="02020603050405020304" pitchFamily="18" charset="0"/>
              </a:rPr>
              <a:t>Nitella</a:t>
            </a:r>
            <a:endParaRPr lang="en-US" i="1" dirty="0" smtClean="0">
              <a:latin typeface="Times New Roman" panose="02020603050405020304" pitchFamily="18" charset="0"/>
              <a:cs typeface="Times New Roman" panose="02020603050405020304" pitchFamily="18" charset="0"/>
            </a:endParaRPr>
          </a:p>
          <a:p>
            <a:pPr>
              <a:buNone/>
            </a:pPr>
            <a:r>
              <a:rPr lang="en-US" i="1" dirty="0" smtClean="0">
                <a:latin typeface="Times New Roman" panose="02020603050405020304" pitchFamily="18" charset="0"/>
                <a:cs typeface="Times New Roman" panose="02020603050405020304" pitchFamily="18" charset="0"/>
              </a:rPr>
              <a:t>            Толипелла – </a:t>
            </a:r>
            <a:r>
              <a:rPr lang="en-US" i="1" dirty="0" err="1" smtClean="0">
                <a:latin typeface="Times New Roman" panose="02020603050405020304" pitchFamily="18" charset="0"/>
                <a:cs typeface="Times New Roman" panose="02020603050405020304" pitchFamily="18" charset="0"/>
              </a:rPr>
              <a:t>Tolypella</a:t>
            </a:r>
            <a:r>
              <a:rPr lang="en-US" i="1" dirty="0" smtClean="0">
                <a:latin typeface="Times New Roman" panose="02020603050405020304" pitchFamily="18" charset="0"/>
                <a:cs typeface="Times New Roman" panose="02020603050405020304" pitchFamily="18" charset="0"/>
              </a:rPr>
              <a:t> </a:t>
            </a:r>
          </a:p>
          <a:p>
            <a:pPr>
              <a:buNone/>
            </a:pPr>
            <a:r>
              <a:rPr lang="en-US" i="1" dirty="0" smtClean="0">
                <a:latin typeface="Times New Roman" panose="02020603050405020304" pitchFamily="18" charset="0"/>
                <a:cs typeface="Times New Roman" panose="02020603050405020304" pitchFamily="18" charset="0"/>
              </a:rPr>
              <a:t>            Нителлопсис - </a:t>
            </a:r>
            <a:r>
              <a:rPr lang="en-US" i="1" dirty="0" err="1" smtClean="0">
                <a:latin typeface="Times New Roman" panose="02020603050405020304" pitchFamily="18" charset="0"/>
                <a:cs typeface="Times New Roman" panose="02020603050405020304" pitchFamily="18" charset="0"/>
              </a:rPr>
              <a:t>Nitellopsis</a:t>
            </a:r>
            <a:endParaRPr lang="en-US" i="1" dirty="0" smtClean="0">
              <a:latin typeface="Times New Roman" panose="02020603050405020304" pitchFamily="18" charset="0"/>
              <a:cs typeface="Times New Roman" panose="02020603050405020304" pitchFamily="18" charset="0"/>
            </a:endParaRPr>
          </a:p>
          <a:p>
            <a:pPr>
              <a:buNone/>
            </a:pPr>
            <a:r>
              <a:rPr lang="en-US" i="1" dirty="0" smtClean="0">
                <a:latin typeface="Times New Roman" panose="02020603050405020304" pitchFamily="18" charset="0"/>
                <a:cs typeface="Times New Roman" panose="02020603050405020304" pitchFamily="18" charset="0"/>
              </a:rPr>
              <a:t>            Лампротамниум - </a:t>
            </a:r>
            <a:r>
              <a:rPr lang="en-US" i="1" dirty="0" err="1" smtClean="0">
                <a:latin typeface="Times New Roman" panose="02020603050405020304" pitchFamily="18" charset="0"/>
                <a:cs typeface="Times New Roman" panose="02020603050405020304" pitchFamily="18" charset="0"/>
              </a:rPr>
              <a:t>Lamprothamnium</a:t>
            </a:r>
            <a:endParaRPr lang="en-US" i="1" dirty="0" smtClean="0">
              <a:latin typeface="Times New Roman" panose="02020603050405020304" pitchFamily="18" charset="0"/>
              <a:cs typeface="Times New Roman" panose="02020603050405020304" pitchFamily="18" charset="0"/>
            </a:endParaRPr>
          </a:p>
          <a:p>
            <a:pPr>
              <a:buNone/>
            </a:pPr>
            <a:r>
              <a:rPr lang="en-US" i="1" dirty="0" smtClean="0">
                <a:latin typeface="Times New Roman" panose="02020603050405020304" pitchFamily="18" charset="0"/>
                <a:cs typeface="Times New Roman" panose="02020603050405020304" pitchFamily="18" charset="0"/>
              </a:rPr>
              <a:t>            Лихнотамнус - </a:t>
            </a:r>
            <a:r>
              <a:rPr lang="en-US" i="1" dirty="0" err="1" smtClean="0">
                <a:latin typeface="Times New Roman" panose="02020603050405020304" pitchFamily="18" charset="0"/>
                <a:cs typeface="Times New Roman" panose="02020603050405020304" pitchFamily="18" charset="0"/>
              </a:rPr>
              <a:t>Lychnothamnus</a:t>
            </a:r>
            <a:endParaRPr lang="en-US" i="1" dirty="0" smtClean="0">
              <a:latin typeface="Times New Roman" panose="02020603050405020304" pitchFamily="18" charset="0"/>
              <a:cs typeface="Times New Roman" panose="02020603050405020304" pitchFamily="18" charset="0"/>
            </a:endParaRPr>
          </a:p>
          <a:p>
            <a:pPr>
              <a:buNone/>
            </a:pPr>
            <a:r>
              <a:rPr lang="en-US" i="1" dirty="0" smtClean="0">
                <a:latin typeface="Times New Roman" panose="02020603050405020304" pitchFamily="18" charset="0"/>
                <a:cs typeface="Times New Roman" panose="02020603050405020304" pitchFamily="18" charset="0"/>
              </a:rPr>
              <a:t>            Хара – </a:t>
            </a:r>
            <a:r>
              <a:rPr lang="en-US" i="1" dirty="0" err="1" smtClean="0">
                <a:latin typeface="Times New Roman" panose="02020603050405020304" pitchFamily="18" charset="0"/>
                <a:cs typeface="Times New Roman" panose="02020603050405020304" pitchFamily="18" charset="0"/>
              </a:rPr>
              <a:t>Chara</a:t>
            </a:r>
            <a:r>
              <a:rPr lang="en-US" i="1" dirty="0" smtClean="0">
                <a:latin typeface="Times New Roman" panose="02020603050405020304" pitchFamily="18" charset="0"/>
                <a:cs typeface="Times New Roman" panose="02020603050405020304" pitchFamily="18" charset="0"/>
              </a:rPr>
              <a:t> </a:t>
            </a:r>
            <a:endParaRPr lang="ru-RU" i="1" dirty="0"/>
          </a:p>
        </p:txBody>
      </p:sp>
    </p:spTree>
  </p:cSld>
  <p:clrMapOvr>
    <a:masterClrMapping/>
  </p:clrMapOvr>
  <p:transition>
    <p:strip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0500"/>
            <a:ext cx="8229600" cy="1002665"/>
          </a:xfrm>
        </p:spPr>
        <p:txBody>
          <a:bodyPr/>
          <a:lstStyle/>
          <a:p>
            <a:r>
              <a:rPr lang="en-US" sz="6000" i="1" dirty="0" smtClean="0">
                <a:ln>
                  <a:solidFill>
                    <a:sysClr val="windowText" lastClr="000000"/>
                  </a:solidFill>
                </a:ln>
                <a:solidFill>
                  <a:schemeClr val="tx1">
                    <a:lumMod val="95000"/>
                    <a:lumOff val="5000"/>
                  </a:schemeClr>
                </a:solidFill>
                <a:effectLst>
                  <a:reflection blurRad="6350" stA="53000" endA="300" endPos="35500" dir="5400000" sy="-90000" algn="bl" rotWithShape="0"/>
                </a:effectLst>
              </a:rPr>
              <a:t>Құрылысы</a:t>
            </a:r>
          </a:p>
        </p:txBody>
      </p:sp>
      <p:sp>
        <p:nvSpPr>
          <p:cNvPr id="3" name="Содержимое 2"/>
          <p:cNvSpPr>
            <a:spLocks noGrp="1"/>
          </p:cNvSpPr>
          <p:nvPr>
            <p:ph idx="1"/>
          </p:nvPr>
        </p:nvSpPr>
        <p:spPr>
          <a:xfrm>
            <a:off x="179512" y="1556792"/>
            <a:ext cx="4978896" cy="4525963"/>
          </a:xfrm>
        </p:spPr>
        <p:txBody>
          <a:bodyPr>
            <a:normAutofit fontScale="55000" lnSpcReduction="20000"/>
          </a:bodyPr>
          <a:lstStyle/>
          <a:p>
            <a:r>
              <a:rPr lang="ru-RU" i="1" dirty="0" err="1" smtClean="0"/>
              <a:t>Хара</a:t>
            </a:r>
            <a:r>
              <a:rPr lang="ru-RU" i="1" dirty="0" smtClean="0"/>
              <a:t> </a:t>
            </a:r>
            <a:r>
              <a:rPr lang="ru-RU" i="1" dirty="0" err="1" smtClean="0"/>
              <a:t>балдырларында</a:t>
            </a:r>
            <a:r>
              <a:rPr lang="ru-RU" i="1" dirty="0" smtClean="0"/>
              <a:t> </a:t>
            </a:r>
            <a:r>
              <a:rPr lang="ru-RU" i="1" dirty="0" err="1" smtClean="0"/>
              <a:t>сабақ </a:t>
            </a:r>
            <a:r>
              <a:rPr lang="ru-RU" i="1" dirty="0" smtClean="0"/>
              <a:t>та, </a:t>
            </a:r>
            <a:r>
              <a:rPr lang="ru-RU" i="1" dirty="0" err="1" smtClean="0"/>
              <a:t>жапырақ </a:t>
            </a:r>
            <a:r>
              <a:rPr lang="ru-RU" i="1" dirty="0" smtClean="0"/>
              <a:t>та, </a:t>
            </a:r>
            <a:r>
              <a:rPr lang="ru-RU" i="1" dirty="0" err="1" smtClean="0"/>
              <a:t>тамыр</a:t>
            </a:r>
            <a:r>
              <a:rPr lang="ru-RU" i="1" dirty="0" smtClean="0"/>
              <a:t> да </a:t>
            </a:r>
            <a:r>
              <a:rPr lang="ru-RU" i="1" dirty="0" err="1" smtClean="0"/>
              <a:t>болмайды</a:t>
            </a:r>
            <a:r>
              <a:rPr lang="ru-RU" i="1" dirty="0" smtClean="0"/>
              <a:t>, </a:t>
            </a:r>
            <a:r>
              <a:rPr lang="ru-RU" i="1" dirty="0" err="1" smtClean="0"/>
              <a:t>тармақталып жан-жағына таралып</a:t>
            </a:r>
            <a:r>
              <a:rPr lang="ru-RU" i="1" dirty="0" smtClean="0"/>
              <a:t> </a:t>
            </a:r>
            <a:r>
              <a:rPr lang="ru-RU" i="1" dirty="0" err="1" smtClean="0"/>
              <a:t>жататын</a:t>
            </a:r>
            <a:r>
              <a:rPr lang="ru-RU" i="1" dirty="0" smtClean="0"/>
              <a:t> </a:t>
            </a:r>
            <a:r>
              <a:rPr lang="ru-RU" i="1" dirty="0" err="1" smtClean="0"/>
              <a:t>нағыз көп жасушалы</a:t>
            </a:r>
            <a:r>
              <a:rPr lang="ru-RU" i="1" dirty="0" smtClean="0"/>
              <a:t> талломы </a:t>
            </a:r>
            <a:r>
              <a:rPr lang="ru-RU" i="1" dirty="0" err="1" smtClean="0"/>
              <a:t>болады</a:t>
            </a:r>
            <a:r>
              <a:rPr lang="ru-RU" i="1" dirty="0" smtClean="0"/>
              <a:t>.</a:t>
            </a:r>
            <a:r>
              <a:rPr lang="en-US" i="1" dirty="0" smtClean="0"/>
              <a:t> </a:t>
            </a:r>
            <a:r>
              <a:rPr lang="ru-RU" i="1" dirty="0" smtClean="0"/>
              <a:t>Су </a:t>
            </a:r>
            <a:r>
              <a:rPr lang="ru-RU" i="1" dirty="0" err="1" smtClean="0"/>
              <a:t>түбіне түссіз өсінділері- ризоидтары</a:t>
            </a:r>
            <a:r>
              <a:rPr lang="ru-RU" i="1" dirty="0" smtClean="0"/>
              <a:t> </a:t>
            </a:r>
            <a:r>
              <a:rPr lang="ru-RU" i="1" dirty="0" err="1" smtClean="0"/>
              <a:t>арқылы бекінеді</a:t>
            </a:r>
            <a:r>
              <a:rPr lang="ru-RU" i="1" dirty="0" smtClean="0"/>
              <a:t>. </a:t>
            </a:r>
            <a:r>
              <a:rPr lang="ru-RU" i="1" dirty="0" err="1" smtClean="0"/>
              <a:t>Талломның биіктігі</a:t>
            </a:r>
            <a:r>
              <a:rPr lang="ru-RU" i="1" dirty="0" smtClean="0"/>
              <a:t> 20-30см, </a:t>
            </a:r>
            <a:r>
              <a:rPr lang="ru-RU" i="1" dirty="0" err="1" smtClean="0"/>
              <a:t>кейде</a:t>
            </a:r>
            <a:r>
              <a:rPr lang="ru-RU" i="1" dirty="0" smtClean="0"/>
              <a:t> 1 </a:t>
            </a:r>
            <a:r>
              <a:rPr lang="ru-RU" i="1" dirty="0" err="1" smtClean="0"/>
              <a:t>метрден</a:t>
            </a:r>
            <a:r>
              <a:rPr lang="ru-RU" i="1" dirty="0" smtClean="0"/>
              <a:t> де </a:t>
            </a:r>
            <a:r>
              <a:rPr lang="ru-RU" i="1" dirty="0" err="1" smtClean="0"/>
              <a:t>асып</a:t>
            </a:r>
            <a:r>
              <a:rPr lang="ru-RU" i="1" dirty="0" smtClean="0"/>
              <a:t> </a:t>
            </a:r>
            <a:r>
              <a:rPr lang="ru-RU" i="1" dirty="0" err="1" smtClean="0"/>
              <a:t>кетеді</a:t>
            </a:r>
            <a:r>
              <a:rPr lang="ru-RU" i="1" dirty="0" smtClean="0"/>
              <a:t>. Талломы </a:t>
            </a:r>
            <a:r>
              <a:rPr lang="ru-RU" i="1" dirty="0" err="1" smtClean="0"/>
              <a:t>буын</a:t>
            </a:r>
            <a:r>
              <a:rPr lang="ru-RU" i="1" dirty="0" smtClean="0"/>
              <a:t> </a:t>
            </a:r>
            <a:r>
              <a:rPr lang="ru-RU" i="1" dirty="0" err="1" smtClean="0"/>
              <a:t>және буынаралығынан тұрады</a:t>
            </a:r>
            <a:r>
              <a:rPr lang="ru-RU" i="1" dirty="0" smtClean="0"/>
              <a:t>, </a:t>
            </a:r>
            <a:r>
              <a:rPr lang="ru-RU" i="1" dirty="0" err="1" smtClean="0"/>
              <a:t>буындарында</a:t>
            </a:r>
            <a:r>
              <a:rPr lang="ru-RU" i="1" dirty="0" smtClean="0"/>
              <a:t> </a:t>
            </a:r>
            <a:r>
              <a:rPr lang="ru-RU" i="1" dirty="0" err="1" smtClean="0"/>
              <a:t>жіп</a:t>
            </a:r>
            <a:r>
              <a:rPr lang="ru-RU" i="1" dirty="0" smtClean="0"/>
              <a:t> </a:t>
            </a:r>
            <a:r>
              <a:rPr lang="ru-RU" i="1" dirty="0" err="1" smtClean="0"/>
              <a:t>тәрізді</a:t>
            </a:r>
            <a:r>
              <a:rPr lang="ru-RU" i="1" dirty="0" smtClean="0"/>
              <a:t>, </a:t>
            </a:r>
            <a:r>
              <a:rPr lang="ru-RU" i="1" dirty="0" err="1" smtClean="0"/>
              <a:t>жіңішке тарамдалған өсінділері топтанып</a:t>
            </a:r>
            <a:r>
              <a:rPr lang="ru-RU" i="1" dirty="0" smtClean="0"/>
              <a:t> </a:t>
            </a:r>
            <a:r>
              <a:rPr lang="ru-RU" i="1" dirty="0" err="1" smtClean="0"/>
              <a:t>орналасады</a:t>
            </a:r>
            <a:r>
              <a:rPr lang="ru-RU" i="1" dirty="0" smtClean="0"/>
              <a:t>. </a:t>
            </a:r>
            <a:r>
              <a:rPr lang="ru-RU" i="1" dirty="0" err="1" smtClean="0"/>
              <a:t>Талломындағы жасушалары</a:t>
            </a:r>
            <a:r>
              <a:rPr lang="ru-RU" i="1" dirty="0" smtClean="0"/>
              <a:t> </a:t>
            </a:r>
            <a:r>
              <a:rPr lang="ru-RU" i="1" dirty="0" err="1" smtClean="0"/>
              <a:t>біркелкі</a:t>
            </a:r>
            <a:r>
              <a:rPr lang="ru-RU" i="1" dirty="0" smtClean="0"/>
              <a:t> </a:t>
            </a:r>
            <a:r>
              <a:rPr lang="ru-RU" i="1" dirty="0" err="1" smtClean="0"/>
              <a:t>емес</a:t>
            </a:r>
            <a:r>
              <a:rPr lang="ru-RU" i="1" dirty="0" smtClean="0"/>
              <a:t>, </a:t>
            </a:r>
            <a:r>
              <a:rPr lang="ru-RU" i="1" dirty="0" err="1" smtClean="0"/>
              <a:t>бірі</a:t>
            </a:r>
            <a:r>
              <a:rPr lang="ru-RU" i="1" dirty="0" smtClean="0"/>
              <a:t> </a:t>
            </a:r>
            <a:r>
              <a:rPr lang="ru-RU" i="1" dirty="0" err="1" smtClean="0"/>
              <a:t>ұзын, екіншісі</a:t>
            </a:r>
            <a:r>
              <a:rPr lang="ru-RU" i="1" dirty="0" smtClean="0"/>
              <a:t> </a:t>
            </a:r>
            <a:r>
              <a:rPr lang="ru-RU" i="1" dirty="0" err="1" smtClean="0"/>
              <a:t>қысқа.</a:t>
            </a:r>
            <a:r>
              <a:rPr lang="ru-RU" i="1" dirty="0" smtClean="0"/>
              <a:t>  </a:t>
            </a:r>
            <a:r>
              <a:rPr lang="ru-RU" i="1" dirty="0" err="1" smtClean="0"/>
              <a:t>Басқа балдырлардын</a:t>
            </a:r>
            <a:r>
              <a:rPr lang="ru-RU" i="1" dirty="0" smtClean="0"/>
              <a:t> </a:t>
            </a:r>
            <a:r>
              <a:rPr lang="ru-RU" i="1" dirty="0" err="1" smtClean="0"/>
              <a:t>тағы бір</a:t>
            </a:r>
            <a:r>
              <a:rPr lang="ru-RU" i="1" dirty="0" smtClean="0"/>
              <a:t> </a:t>
            </a:r>
            <a:r>
              <a:rPr lang="ru-RU" i="1" dirty="0" err="1" smtClean="0"/>
              <a:t>айырмашылығы жыныс</a:t>
            </a:r>
            <a:r>
              <a:rPr lang="ru-RU" i="1" dirty="0" smtClean="0"/>
              <a:t> </a:t>
            </a:r>
            <a:r>
              <a:rPr lang="ru-RU" i="1" dirty="0" err="1" smtClean="0"/>
              <a:t>мүшелері көп жасушалы</a:t>
            </a:r>
            <a:r>
              <a:rPr lang="ru-RU" i="1" dirty="0" smtClean="0"/>
              <a:t>. </a:t>
            </a:r>
            <a:r>
              <a:rPr lang="ru-RU" i="1" dirty="0" err="1" smtClean="0"/>
              <a:t>Ат</a:t>
            </a:r>
            <a:r>
              <a:rPr lang="en-US" i="1" dirty="0" smtClean="0"/>
              <a:t>а</a:t>
            </a:r>
            <a:r>
              <a:rPr lang="ru-RU" i="1" dirty="0" err="1" smtClean="0"/>
              <a:t>лық жасушасы-антеридий</a:t>
            </a:r>
            <a:r>
              <a:rPr lang="ru-RU" i="1" dirty="0" smtClean="0"/>
              <a:t>, </a:t>
            </a:r>
            <a:r>
              <a:rPr lang="ru-RU" i="1" dirty="0" err="1" smtClean="0"/>
              <a:t>аналық жасушасы-оогоний</a:t>
            </a:r>
            <a:r>
              <a:rPr lang="ru-RU" i="1" dirty="0" smtClean="0"/>
              <a:t> </a:t>
            </a:r>
            <a:r>
              <a:rPr lang="ru-RU" i="1" dirty="0" err="1" smtClean="0"/>
              <a:t>деп</a:t>
            </a:r>
            <a:r>
              <a:rPr lang="ru-RU" i="1" dirty="0" smtClean="0"/>
              <a:t> </a:t>
            </a:r>
            <a:r>
              <a:rPr lang="ru-RU" i="1" dirty="0" err="1" smtClean="0"/>
              <a:t>аталады</a:t>
            </a:r>
            <a:r>
              <a:rPr lang="ru-RU" i="1" dirty="0" smtClean="0"/>
              <a:t>. </a:t>
            </a:r>
            <a:r>
              <a:rPr lang="ru-RU" i="1" dirty="0" err="1" smtClean="0"/>
              <a:t>Олар</a:t>
            </a:r>
            <a:r>
              <a:rPr lang="ru-RU" i="1" dirty="0" smtClean="0"/>
              <a:t> </a:t>
            </a:r>
            <a:r>
              <a:rPr lang="ru-RU" i="1" dirty="0" err="1" smtClean="0"/>
              <a:t>топтанып</a:t>
            </a:r>
            <a:r>
              <a:rPr lang="ru-RU" i="1" dirty="0" smtClean="0"/>
              <a:t> </a:t>
            </a:r>
            <a:r>
              <a:rPr lang="ru-RU" i="1" dirty="0" err="1" smtClean="0"/>
              <a:t>орналасқан талломның қолтығына </a:t>
            </a:r>
            <a:r>
              <a:rPr lang="ru-RU" i="1" dirty="0" smtClean="0"/>
              <a:t>(</a:t>
            </a:r>
            <a:r>
              <a:rPr lang="ru-RU" i="1" dirty="0" err="1" smtClean="0"/>
              <a:t>антеридиі</a:t>
            </a:r>
            <a:r>
              <a:rPr lang="ru-RU" i="1" dirty="0" smtClean="0"/>
              <a:t> </a:t>
            </a:r>
            <a:r>
              <a:rPr lang="ru-RU" i="1" dirty="0" err="1" smtClean="0"/>
              <a:t>үстіңгі жағына</a:t>
            </a:r>
            <a:r>
              <a:rPr lang="ru-RU" i="1" dirty="0" smtClean="0"/>
              <a:t>) </a:t>
            </a:r>
            <a:r>
              <a:rPr lang="ru-RU" i="1" dirty="0" err="1" smtClean="0"/>
              <a:t>бекінеді</a:t>
            </a:r>
            <a:r>
              <a:rPr lang="ru-RU" i="1" dirty="0" smtClean="0"/>
              <a:t>.</a:t>
            </a:r>
            <a:endParaRPr lang="ru-RU" i="1" dirty="0"/>
          </a:p>
        </p:txBody>
      </p:sp>
      <p:pic>
        <p:nvPicPr>
          <p:cNvPr id="2050" name="Picture 2" descr="http://iknigi.net/books_files/online_html/108942/b00001235.jpg"/>
          <p:cNvPicPr>
            <a:picLocks noChangeAspect="1" noChangeArrowheads="1"/>
          </p:cNvPicPr>
          <p:nvPr/>
        </p:nvPicPr>
        <p:blipFill>
          <a:blip r:embed="rId2" cstate="print"/>
          <a:srcRect/>
          <a:stretch>
            <a:fillRect/>
          </a:stretch>
        </p:blipFill>
        <p:spPr bwMode="auto">
          <a:xfrm>
            <a:off x="5220072" y="1556792"/>
            <a:ext cx="3659643" cy="4032448"/>
          </a:xfrm>
          <a:prstGeom prst="rect">
            <a:avLst/>
          </a:prstGeom>
          <a:noFill/>
          <a:effectLst>
            <a:reflection blurRad="6350" stA="50000" endA="300" endPos="55500" dist="50800" dir="5400000" sy="-100000" algn="bl" rotWithShape="0"/>
          </a:effectLst>
        </p:spPr>
      </p:pic>
    </p:spTree>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229600" cy="1143000"/>
          </a:xfrm>
        </p:spPr>
        <p:txBody>
          <a:bodyPr/>
          <a:lstStyle/>
          <a:p>
            <a:pPr algn="ctr"/>
            <a:r>
              <a:rPr lang="en-US" sz="6000" b="1" i="1" dirty="0" smtClean="0">
                <a:ln>
                  <a:solidFill>
                    <a:sysClr val="windowText" lastClr="000000"/>
                  </a:solidFill>
                </a:ln>
                <a:solidFill>
                  <a:schemeClr val="tx1">
                    <a:lumMod val="95000"/>
                    <a:lumOff val="5000"/>
                  </a:schemeClr>
                </a:solidFill>
                <a:effectLst>
                  <a:reflection blurRad="6350" stA="53000" endA="300" endPos="35500" dir="5400000" sy="-90000" algn="bl" rotWithShape="0"/>
                </a:effectLst>
              </a:rPr>
              <a:t>Көбеюі </a:t>
            </a:r>
          </a:p>
        </p:txBody>
      </p:sp>
      <p:graphicFrame>
        <p:nvGraphicFramePr>
          <p:cNvPr id="6" name="Таблица 5"/>
          <p:cNvGraphicFramePr>
            <a:graphicFrameLocks noGrp="1"/>
          </p:cNvGraphicFramePr>
          <p:nvPr/>
        </p:nvGraphicFramePr>
        <p:xfrm>
          <a:off x="755576" y="1844824"/>
          <a:ext cx="7416824" cy="3744416"/>
        </p:xfrm>
        <a:graphic>
          <a:graphicData uri="http://schemas.openxmlformats.org/drawingml/2006/table">
            <a:tbl>
              <a:tblPr firstRow="1">
                <a:tableStyleId>{E929F9F4-4A8F-4326-A1B4-22849713DDAB}</a:tableStyleId>
              </a:tblPr>
              <a:tblGrid>
                <a:gridCol w="3708412"/>
                <a:gridCol w="3708412"/>
              </a:tblGrid>
              <a:tr h="748883">
                <a:tc>
                  <a:txBody>
                    <a:bodyPr/>
                    <a:lstStyle/>
                    <a:p>
                      <a:r>
                        <a:rPr lang="en-US" sz="2800" dirty="0" smtClean="0"/>
                        <a:t>Вегетативтік </a:t>
                      </a:r>
                    </a:p>
                  </a:txBody>
                  <a:tcPr/>
                </a:tc>
                <a:tc>
                  <a:txBody>
                    <a:bodyPr/>
                    <a:lstStyle/>
                    <a:p>
                      <a:r>
                        <a:rPr lang="en-US" sz="2800" dirty="0" smtClean="0"/>
                        <a:t>Жынысты</a:t>
                      </a:r>
                    </a:p>
                  </a:txBody>
                  <a:tcPr/>
                </a:tc>
              </a:tr>
              <a:tr h="2995533">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ru-RU" sz="2800" dirty="0" err="1" smtClean="0"/>
                        <a:t>Ризоидтарында</a:t>
                      </a:r>
                      <a:r>
                        <a:rPr lang="ru-RU" sz="2800" dirty="0" smtClean="0"/>
                        <a:t> </a:t>
                      </a:r>
                      <a:r>
                        <a:rPr lang="ru-RU" sz="2800" dirty="0" err="1" smtClean="0"/>
                        <a:t>түзілетін түйнектері арқылы жүзеге асады</a:t>
                      </a:r>
                      <a:endParaRPr lang="ru-RU" sz="2800" dirty="0" smtClean="0"/>
                    </a:p>
                    <a:p>
                      <a:endParaRPr lang="ru-RU" sz="28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ru-RU" sz="2800" dirty="0" err="1" smtClean="0"/>
                        <a:t>Бір</a:t>
                      </a:r>
                      <a:r>
                        <a:rPr lang="ru-RU" sz="2800" dirty="0" smtClean="0"/>
                        <a:t> </a:t>
                      </a:r>
                      <a:r>
                        <a:rPr lang="ru-RU" sz="2800" dirty="0" err="1" smtClean="0"/>
                        <a:t>клеткалы</a:t>
                      </a:r>
                      <a:r>
                        <a:rPr lang="ru-RU" sz="2800" dirty="0" smtClean="0"/>
                        <a:t> </a:t>
                      </a:r>
                      <a:r>
                        <a:rPr lang="ru-RU" sz="2800" dirty="0" err="1" smtClean="0"/>
                        <a:t>бүйірлік бұтақшаларының қолтықтарында оогоний</a:t>
                      </a:r>
                      <a:r>
                        <a:rPr lang="ru-RU" sz="2800" dirty="0" smtClean="0"/>
                        <a:t> мен антеридий </a:t>
                      </a:r>
                      <a:r>
                        <a:rPr lang="ru-RU" sz="2800" dirty="0" err="1" smtClean="0"/>
                        <a:t>жетіледі</a:t>
                      </a:r>
                      <a:endParaRPr lang="ru-RU" sz="2800" dirty="0" smtClean="0"/>
                    </a:p>
                    <a:p>
                      <a:endParaRPr lang="ru-RU" sz="2800" dirty="0" smtClean="0"/>
                    </a:p>
                  </a:txBody>
                  <a:tcPr/>
                </a:tc>
              </a:tr>
            </a:tbl>
          </a:graphicData>
        </a:graphic>
      </p:graphicFrame>
    </p:spTree>
  </p:cSld>
  <p:clrMapOvr>
    <a:masterClrMapping/>
  </p:clrMapOvr>
  <p:transition>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355160" cy="851694"/>
          </a:xfrm>
        </p:spPr>
        <p:txBody>
          <a:bodyPr>
            <a:normAutofit/>
          </a:bodyPr>
          <a:lstStyle/>
          <a:p>
            <a:pPr algn="ctr"/>
            <a:r>
              <a:rPr lang="en-US" sz="4800" b="1" i="1" dirty="0" smtClean="0">
                <a:ln>
                  <a:solidFill>
                    <a:sysClr val="windowText" lastClr="000000"/>
                  </a:solidFill>
                </a:ln>
                <a:solidFill>
                  <a:schemeClr val="tx1">
                    <a:lumMod val="95000"/>
                    <a:lumOff val="5000"/>
                  </a:schemeClr>
                </a:solidFill>
                <a:latin typeface="Times New Roman" panose="02020603050405020304" pitchFamily="18" charset="0"/>
                <a:cs typeface="Times New Roman" panose="02020603050405020304" pitchFamily="18" charset="0"/>
              </a:rPr>
              <a:t>Жынысты көбею</a:t>
            </a:r>
          </a:p>
        </p:txBody>
      </p:sp>
      <p:pic>
        <p:nvPicPr>
          <p:cNvPr id="26626" name="Picture 2" descr="C:\Users\Admin\Desktop\image040.gif"/>
          <p:cNvPicPr>
            <a:picLocks noGrp="1" noChangeAspect="1" noChangeArrowheads="1"/>
          </p:cNvPicPr>
          <p:nvPr>
            <p:ph idx="1"/>
          </p:nvPr>
        </p:nvPicPr>
        <p:blipFill>
          <a:blip r:embed="rId2" cstate="print"/>
          <a:stretch>
            <a:fillRect/>
          </a:stretch>
        </p:blipFill>
        <p:spPr bwMode="auto">
          <a:xfrm>
            <a:off x="5292080" y="1844824"/>
            <a:ext cx="3583739" cy="3528392"/>
          </a:xfrm>
          <a:prstGeom prst="rect">
            <a:avLst/>
          </a:prstGeom>
          <a:noFill/>
        </p:spPr>
      </p:pic>
      <p:sp>
        <p:nvSpPr>
          <p:cNvPr id="5" name="Текст 4"/>
          <p:cNvSpPr>
            <a:spLocks noGrp="1"/>
          </p:cNvSpPr>
          <p:nvPr>
            <p:ph type="body" sz="half" idx="2"/>
          </p:nvPr>
        </p:nvSpPr>
        <p:spPr>
          <a:xfrm>
            <a:off x="467544" y="1268760"/>
            <a:ext cx="4690864" cy="5162252"/>
          </a:xfrm>
        </p:spPr>
        <p:txBody>
          <a:bodyPr>
            <a:noAutofit/>
          </a:bodyPr>
          <a:lstStyle/>
          <a:p>
            <a:r>
              <a:rPr lang="ru-RU" sz="1500" i="1" dirty="0" err="1" smtClean="0">
                <a:latin typeface="Times New Roman" panose="02020603050405020304" pitchFamily="18" charset="0"/>
                <a:cs typeface="Times New Roman" panose="02020603050405020304" pitchFamily="18" charset="0"/>
              </a:rPr>
              <a:t>Аналық жасушасы-оогоний</a:t>
            </a:r>
            <a:r>
              <a:rPr lang="en-US"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соқпақша </a:t>
            </a:r>
            <a:r>
              <a:rPr lang="ru-RU" sz="1500" i="1" dirty="0" smtClean="0">
                <a:latin typeface="Times New Roman" panose="02020603050405020304" pitchFamily="18" charset="0"/>
                <a:cs typeface="Times New Roman" panose="02020603050405020304" pitchFamily="18" charset="0"/>
              </a:rPr>
              <a:t>спираль </a:t>
            </a:r>
            <a:r>
              <a:rPr lang="ru-RU" sz="1500" i="1" dirty="0" err="1" smtClean="0">
                <a:latin typeface="Times New Roman" panose="02020603050405020304" pitchFamily="18" charset="0"/>
                <a:cs typeface="Times New Roman" panose="02020603050405020304" pitchFamily="18" charset="0"/>
              </a:rPr>
              <a:t>формалы</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оның қабырғалары спираль</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тәрізді бұралған ұзынша клеткалардан</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тұрады</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Клеткалардың жоғарғы ұшы (тәж</a:t>
            </a:r>
            <a:r>
              <a:rPr lang="ru-RU" sz="1500" i="1" dirty="0" smtClean="0">
                <a:latin typeface="Times New Roman" panose="02020603050405020304" pitchFamily="18" charset="0"/>
                <a:cs typeface="Times New Roman" panose="02020603050405020304" pitchFamily="18" charset="0"/>
              </a:rPr>
              <a:t>) 5 </a:t>
            </a:r>
            <a:r>
              <a:rPr lang="ru-RU" sz="1500" i="1" dirty="0" err="1" smtClean="0">
                <a:latin typeface="Times New Roman" panose="02020603050405020304" pitchFamily="18" charset="0"/>
                <a:cs typeface="Times New Roman" panose="02020603050405020304" pitchFamily="18" charset="0"/>
              </a:rPr>
              <a:t>қысқа клеткадан</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тұратын өсіндіге айналады</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Оогонийдің ішінде</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жұмыртқа клеткасы</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жетіледі</a:t>
            </a:r>
            <a:r>
              <a:rPr lang="ru-RU" sz="1500" i="1" dirty="0" smtClean="0">
                <a:latin typeface="Times New Roman" panose="02020603050405020304" pitchFamily="18" charset="0"/>
                <a:cs typeface="Times New Roman" panose="02020603050405020304" pitchFamily="18" charset="0"/>
              </a:rPr>
              <a:t>. </a:t>
            </a:r>
            <a:r>
              <a:rPr lang="en-US" sz="1500" i="1" dirty="0" smtClean="0">
                <a:latin typeface="Times New Roman" panose="02020603050405020304" pitchFamily="18" charset="0"/>
                <a:cs typeface="Times New Roman" panose="02020603050405020304" pitchFamily="18" charset="0"/>
              </a:rPr>
              <a:t>А</a:t>
            </a:r>
            <a:r>
              <a:rPr lang="ru-RU" sz="1500" i="1" dirty="0" smtClean="0">
                <a:latin typeface="Times New Roman" panose="02020603050405020304" pitchFamily="18" charset="0"/>
                <a:cs typeface="Times New Roman" panose="02020603050405020304" pitchFamily="18" charset="0"/>
              </a:rPr>
              <a:t>т</a:t>
            </a:r>
            <a:r>
              <a:rPr lang="en-US" sz="1500" i="1" dirty="0" smtClean="0">
                <a:latin typeface="Times New Roman" panose="02020603050405020304" pitchFamily="18" charset="0"/>
                <a:cs typeface="Times New Roman" panose="02020603050405020304" pitchFamily="18" charset="0"/>
              </a:rPr>
              <a:t>а</a:t>
            </a:r>
            <a:r>
              <a:rPr lang="ru-RU" sz="1500" i="1" dirty="0" err="1" smtClean="0">
                <a:latin typeface="Times New Roman" panose="02020603050405020304" pitchFamily="18" charset="0"/>
                <a:cs typeface="Times New Roman" panose="02020603050405020304" pitchFamily="18" charset="0"/>
              </a:rPr>
              <a:t>лық жасушасы-антеридийі</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оогонийіне</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қарағанда кішілеу</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формасы</a:t>
            </a:r>
            <a:r>
              <a:rPr lang="ru-RU" sz="1500" i="1" dirty="0" smtClean="0">
                <a:latin typeface="Times New Roman" panose="02020603050405020304" pitchFamily="18" charset="0"/>
                <a:cs typeface="Times New Roman" panose="02020603050405020304" pitchFamily="18" charset="0"/>
              </a:rPr>
              <a:t> шар </a:t>
            </a:r>
            <a:r>
              <a:rPr lang="ru-RU" sz="1500" i="1" dirty="0" err="1" smtClean="0">
                <a:latin typeface="Times New Roman" panose="02020603050405020304" pitchFamily="18" charset="0"/>
                <a:cs typeface="Times New Roman" panose="02020603050405020304" pitchFamily="18" charset="0"/>
              </a:rPr>
              <a:t>тәрізді</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Пісіп</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жетілген</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кезінде</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олар</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қызғыш- сары</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түске боялады</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Антеридийдің қабықшасы қалқанша</a:t>
            </a:r>
            <a:r>
              <a:rPr lang="ru-RU" sz="1500" i="1" dirty="0" smtClean="0">
                <a:latin typeface="Times New Roman" panose="02020603050405020304" pitchFamily="18" charset="0"/>
                <a:cs typeface="Times New Roman" panose="02020603050405020304" pitchFamily="18" charset="0"/>
              </a:rPr>
              <a:t>(щит)  </a:t>
            </a:r>
            <a:r>
              <a:rPr lang="ru-RU" sz="1500" i="1" dirty="0" err="1" smtClean="0">
                <a:latin typeface="Times New Roman" panose="02020603050405020304" pitchFamily="18" charset="0"/>
                <a:cs typeface="Times New Roman" panose="02020603050405020304" pitchFamily="18" charset="0"/>
              </a:rPr>
              <a:t>сегіз</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үшбұрышты клеткалардан</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тұрады</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Қалқаншадан антеридийдің ішінде</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қарай ерекше</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сүйеніп тұғыр кетеді</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оларға шұмақталып оралған спермаген</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жіпшелері</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бекінеді</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Әрбір жіпше</a:t>
            </a:r>
            <a:r>
              <a:rPr lang="ru-RU" sz="1500" i="1" dirty="0" smtClean="0">
                <a:latin typeface="Times New Roman" panose="02020603050405020304" pitchFamily="18" charset="0"/>
                <a:cs typeface="Times New Roman" panose="02020603050405020304" pitchFamily="18" charset="0"/>
              </a:rPr>
              <a:t> 100-300-ге </a:t>
            </a:r>
            <a:r>
              <a:rPr lang="ru-RU" sz="1500" i="1" dirty="0" err="1" smtClean="0">
                <a:latin typeface="Times New Roman" panose="02020603050405020304" pitchFamily="18" charset="0"/>
                <a:cs typeface="Times New Roman" panose="02020603050405020304" pitchFamily="18" charset="0"/>
              </a:rPr>
              <a:t>дейін</a:t>
            </a:r>
            <a:r>
              <a:rPr lang="ru-RU" sz="1500" i="1" dirty="0" smtClean="0">
                <a:latin typeface="Times New Roman" panose="02020603050405020304" pitchFamily="18" charset="0"/>
                <a:cs typeface="Times New Roman" panose="02020603050405020304" pitchFamily="18" charset="0"/>
              </a:rPr>
              <a:t> диск </a:t>
            </a:r>
            <a:r>
              <a:rPr lang="ru-RU" sz="1500" i="1" dirty="0" err="1" smtClean="0">
                <a:latin typeface="Times New Roman" panose="02020603050405020304" pitchFamily="18" charset="0"/>
                <a:cs typeface="Times New Roman" panose="02020603050405020304" pitchFamily="18" charset="0"/>
              </a:rPr>
              <a:t>тәрізді жалпақ клеткалан</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тұрады</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Әрқайсысында екі</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талшықты </a:t>
            </a:r>
            <a:r>
              <a:rPr lang="ru-RU" sz="1500" i="1" dirty="0" smtClean="0">
                <a:latin typeface="Times New Roman" panose="02020603050405020304" pitchFamily="18" charset="0"/>
                <a:cs typeface="Times New Roman" panose="02020603050405020304" pitchFamily="18" charset="0"/>
              </a:rPr>
              <a:t>сперматозоид </a:t>
            </a:r>
            <a:r>
              <a:rPr lang="ru-RU" sz="1500" i="1" dirty="0" err="1" smtClean="0">
                <a:latin typeface="Times New Roman" panose="02020603050405020304" pitchFamily="18" charset="0"/>
                <a:cs typeface="Times New Roman" panose="02020603050405020304" pitchFamily="18" charset="0"/>
              </a:rPr>
              <a:t>жетіледі</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Ұрықтанған жұмыртқа клеткасынан</a:t>
            </a:r>
            <a:r>
              <a:rPr lang="ru-RU" sz="1500" i="1" dirty="0" smtClean="0">
                <a:latin typeface="Times New Roman" panose="02020603050405020304" pitchFamily="18" charset="0"/>
                <a:cs typeface="Times New Roman" panose="02020603050405020304" pitchFamily="18" charset="0"/>
              </a:rPr>
              <a:t> зигота (</a:t>
            </a:r>
            <a:r>
              <a:rPr lang="ru-RU" sz="1500" i="1" dirty="0" err="1" smtClean="0">
                <a:latin typeface="Times New Roman" panose="02020603050405020304" pitchFamily="18" charset="0"/>
                <a:cs typeface="Times New Roman" panose="02020603050405020304" pitchFamily="18" charset="0"/>
              </a:rPr>
              <a:t>ооспора</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түзіледі</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Осыдан</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кейін</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ооспора</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тыныштық қалыпқа көшеді.</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Ооспора</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өсер алдында</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оның диплоидты</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ядросы</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редукциялық жолмен</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бөлінеді.</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Нәтижесінде қысқа тарамдалмаған гаплоидты</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жіпше</a:t>
            </a:r>
            <a:r>
              <a:rPr lang="ru-RU" sz="1500" i="1" dirty="0" smtClean="0">
                <a:latin typeface="Times New Roman" panose="02020603050405020304" pitchFamily="18" charset="0"/>
                <a:cs typeface="Times New Roman" panose="02020603050405020304" pitchFamily="18" charset="0"/>
              </a:rPr>
              <a:t> - </a:t>
            </a:r>
            <a:r>
              <a:rPr lang="ru-RU" sz="1500" i="1" dirty="0" err="1" smtClean="0">
                <a:latin typeface="Times New Roman" panose="02020603050405020304" pitchFamily="18" charset="0"/>
                <a:cs typeface="Times New Roman" panose="02020603050405020304" pitchFamily="18" charset="0"/>
              </a:rPr>
              <a:t>өскіннің бастамасы</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жетіледі</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одан</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жаңа өсімдік пайда</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болады</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Өмірлік </a:t>
            </a:r>
            <a:r>
              <a:rPr lang="ru-RU" sz="1500" i="1" dirty="0" smtClean="0">
                <a:latin typeface="Times New Roman" panose="02020603050405020304" pitchFamily="18" charset="0"/>
                <a:cs typeface="Times New Roman" panose="02020603050405020304" pitchFamily="18" charset="0"/>
              </a:rPr>
              <a:t>циклы </a:t>
            </a:r>
            <a:r>
              <a:rPr lang="ru-RU" sz="1500" i="1" dirty="0" err="1" smtClean="0">
                <a:latin typeface="Times New Roman" panose="02020603050405020304" pitchFamily="18" charset="0"/>
                <a:cs typeface="Times New Roman" panose="02020603050405020304" pitchFamily="18" charset="0"/>
              </a:rPr>
              <a:t>гаплоидты</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фазада</a:t>
            </a:r>
            <a:r>
              <a:rPr lang="ru-RU" sz="1500" i="1" dirty="0" smtClean="0">
                <a:latin typeface="Times New Roman" panose="02020603050405020304" pitchFamily="18" charset="0"/>
                <a:cs typeface="Times New Roman" panose="02020603050405020304" pitchFamily="18" charset="0"/>
              </a:rPr>
              <a:t> </a:t>
            </a:r>
            <a:r>
              <a:rPr lang="ru-RU" sz="1500" i="1" dirty="0" err="1" smtClean="0">
                <a:latin typeface="Times New Roman" panose="02020603050405020304" pitchFamily="18" charset="0"/>
                <a:cs typeface="Times New Roman" panose="02020603050405020304" pitchFamily="18" charset="0"/>
              </a:rPr>
              <a:t>өтеді</a:t>
            </a:r>
            <a:r>
              <a:rPr lang="ru-RU" sz="1500" i="1" dirty="0" smtClean="0">
                <a:latin typeface="Times New Roman" panose="02020603050405020304" pitchFamily="18" charset="0"/>
                <a:cs typeface="Times New Roman" panose="02020603050405020304" pitchFamily="18" charset="0"/>
              </a:rPr>
              <a:t>, зигота </a:t>
            </a:r>
            <a:r>
              <a:rPr lang="ru-RU" sz="1500" i="1" dirty="0" err="1" smtClean="0">
                <a:latin typeface="Times New Roman" panose="02020603050405020304" pitchFamily="18" charset="0"/>
                <a:cs typeface="Times New Roman" panose="02020603050405020304" pitchFamily="18" charset="0"/>
              </a:rPr>
              <a:t>ғана диплоидты</a:t>
            </a:r>
            <a:r>
              <a:rPr lang="ru-RU" sz="1500"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1331640" y="476672"/>
            <a:ext cx="5900192" cy="936104"/>
          </a:xfrm>
        </p:spPr>
        <p:txBody>
          <a:bodyPr/>
          <a:lstStyle/>
          <a:p>
            <a:pPr algn="ctr"/>
            <a:r>
              <a:rPr lang="en-US" sz="4800" i="1" dirty="0" smtClean="0">
                <a:ln>
                  <a:solidFill>
                    <a:schemeClr val="tx2">
                      <a:lumMod val="75000"/>
                    </a:schemeClr>
                  </a:solidFill>
                </a:ln>
                <a:solidFill>
                  <a:schemeClr val="tx1">
                    <a:lumMod val="95000"/>
                    <a:lumOff val="5000"/>
                  </a:schemeClr>
                </a:solidFill>
                <a:effectLst>
                  <a:reflection blurRad="6350" stA="53000" endA="300" endPos="35500" dir="5400000" sy="-90000" algn="bl" rotWithShape="0"/>
                </a:effectLst>
              </a:rPr>
              <a:t>Қорытынды</a:t>
            </a:r>
          </a:p>
        </p:txBody>
      </p:sp>
      <p:sp>
        <p:nvSpPr>
          <p:cNvPr id="6" name="Подзаголовок 5"/>
          <p:cNvSpPr>
            <a:spLocks noGrp="1"/>
          </p:cNvSpPr>
          <p:nvPr>
            <p:ph type="subTitle" idx="1"/>
          </p:nvPr>
        </p:nvSpPr>
        <p:spPr>
          <a:xfrm>
            <a:off x="1371600" y="1557020"/>
            <a:ext cx="6921500" cy="4081780"/>
          </a:xfrm>
        </p:spPr>
        <p:txBody>
          <a:bodyPr/>
          <a:lstStyle/>
          <a:p>
            <a:r>
              <a:rPr lang="ru-RU" sz="1800" i="1" dirty="0" err="1" smtClean="0">
                <a:solidFill>
                  <a:schemeClr val="tx1"/>
                </a:solidFill>
                <a:latin typeface="Times New Roman" panose="02020603050405020304" pitchFamily="18" charset="0"/>
                <a:cs typeface="Times New Roman" panose="02020603050405020304" pitchFamily="18" charset="0"/>
              </a:rPr>
              <a:t>Хара</a:t>
            </a:r>
            <a:r>
              <a:rPr lang="ru-RU" sz="1800" i="1" dirty="0" smtClean="0">
                <a:solidFill>
                  <a:schemeClr val="tx1"/>
                </a:solidFill>
                <a:latin typeface="Times New Roman" panose="02020603050405020304" pitchFamily="18" charset="0"/>
                <a:cs typeface="Times New Roman" panose="02020603050405020304" pitchFamily="18" charset="0"/>
              </a:rPr>
              <a:t> </a:t>
            </a:r>
            <a:r>
              <a:rPr lang="ru-RU" sz="1800" i="1" dirty="0" err="1" smtClean="0">
                <a:solidFill>
                  <a:schemeClr val="tx1"/>
                </a:solidFill>
                <a:latin typeface="Times New Roman" panose="02020603050405020304" pitchFamily="18" charset="0"/>
                <a:cs typeface="Times New Roman" panose="02020603050405020304" pitchFamily="18" charset="0"/>
              </a:rPr>
              <a:t>балдырларының ооспораларында</a:t>
            </a:r>
            <a:r>
              <a:rPr lang="ru-RU" sz="1800" i="1" dirty="0" smtClean="0">
                <a:solidFill>
                  <a:schemeClr val="tx1"/>
                </a:solidFill>
                <a:latin typeface="Times New Roman" panose="02020603050405020304" pitchFamily="18" charset="0"/>
                <a:cs typeface="Times New Roman" panose="02020603050405020304" pitchFamily="18" charset="0"/>
              </a:rPr>
              <a:t> крахмал мен май </a:t>
            </a:r>
            <a:r>
              <a:rPr lang="ru-RU" sz="1800" i="1" dirty="0" err="1" smtClean="0">
                <a:solidFill>
                  <a:schemeClr val="tx1"/>
                </a:solidFill>
                <a:latin typeface="Times New Roman" panose="02020603050405020304" pitchFamily="18" charset="0"/>
                <a:cs typeface="Times New Roman" panose="02020603050405020304" pitchFamily="18" charset="0"/>
              </a:rPr>
              <a:t>тамшылары</a:t>
            </a:r>
            <a:r>
              <a:rPr lang="ru-RU" sz="1800" i="1" dirty="0" smtClean="0">
                <a:solidFill>
                  <a:schemeClr val="tx1"/>
                </a:solidFill>
                <a:latin typeface="Times New Roman" panose="02020603050405020304" pitchFamily="18" charset="0"/>
                <a:cs typeface="Times New Roman" panose="02020603050405020304" pitchFamily="18" charset="0"/>
              </a:rPr>
              <a:t> </a:t>
            </a:r>
            <a:r>
              <a:rPr lang="ru-RU" sz="1800" i="1" dirty="0" err="1" smtClean="0">
                <a:solidFill>
                  <a:schemeClr val="tx1"/>
                </a:solidFill>
                <a:latin typeface="Times New Roman" panose="02020603050405020304" pitchFamily="18" charset="0"/>
                <a:cs typeface="Times New Roman" panose="02020603050405020304" pitchFamily="18" charset="0"/>
              </a:rPr>
              <a:t>көп болады</a:t>
            </a:r>
            <a:r>
              <a:rPr lang="ru-RU" sz="1800" i="1" dirty="0" smtClean="0">
                <a:solidFill>
                  <a:schemeClr val="tx1"/>
                </a:solidFill>
                <a:latin typeface="Times New Roman" panose="02020603050405020304" pitchFamily="18" charset="0"/>
                <a:cs typeface="Times New Roman" panose="02020603050405020304" pitchFamily="18" charset="0"/>
              </a:rPr>
              <a:t>, </a:t>
            </a:r>
            <a:r>
              <a:rPr lang="ru-RU" sz="1800" i="1" dirty="0" err="1" smtClean="0">
                <a:solidFill>
                  <a:schemeClr val="tx1"/>
                </a:solidFill>
                <a:latin typeface="Times New Roman" panose="02020603050405020304" pitchFamily="18" charset="0"/>
                <a:cs typeface="Times New Roman" panose="02020603050405020304" pitchFamily="18" charset="0"/>
              </a:rPr>
              <a:t>сондықтан </a:t>
            </a:r>
            <a:r>
              <a:rPr lang="ru-RU" sz="1800" i="1" dirty="0" smtClean="0">
                <a:solidFill>
                  <a:schemeClr val="tx1"/>
                </a:solidFill>
                <a:latin typeface="Times New Roman" panose="02020603050405020304" pitchFamily="18" charset="0"/>
                <a:cs typeface="Times New Roman" panose="02020603050405020304" pitchFamily="18" charset="0"/>
              </a:rPr>
              <a:t>су </a:t>
            </a:r>
            <a:r>
              <a:rPr lang="ru-RU" sz="1800" i="1" dirty="0" err="1" smtClean="0">
                <a:solidFill>
                  <a:schemeClr val="tx1"/>
                </a:solidFill>
                <a:latin typeface="Times New Roman" panose="02020603050405020304" pitchFamily="18" charset="0"/>
                <a:cs typeface="Times New Roman" panose="02020603050405020304" pitchFamily="18" charset="0"/>
              </a:rPr>
              <a:t>құстарына өте құнды қорек болып</a:t>
            </a:r>
            <a:r>
              <a:rPr lang="ru-RU" sz="1800" i="1" dirty="0" smtClean="0">
                <a:solidFill>
                  <a:schemeClr val="tx1"/>
                </a:solidFill>
                <a:latin typeface="Times New Roman" panose="02020603050405020304" pitchFamily="18" charset="0"/>
                <a:cs typeface="Times New Roman" panose="02020603050405020304" pitchFamily="18" charset="0"/>
              </a:rPr>
              <a:t> </a:t>
            </a:r>
            <a:r>
              <a:rPr lang="ru-RU" sz="1800" i="1" dirty="0" err="1" smtClean="0">
                <a:solidFill>
                  <a:schemeClr val="tx1"/>
                </a:solidFill>
                <a:latin typeface="Times New Roman" panose="02020603050405020304" pitchFamily="18" charset="0"/>
                <a:cs typeface="Times New Roman" panose="02020603050405020304" pitchFamily="18" charset="0"/>
              </a:rPr>
              <a:t>есептелінедіКөк Жасыл Балдыр, цианея (Cyanophyta) – балдырлардың ішіндегі құрылымы жағынан ең қарапайым тобын құрайтын, прокариотты (ядролы) организмдерге жататын бір бөлімі. Бұлар автотрофты организмдердің ішіндегі ең ежелгілері болып саналады. Көк Жасыл Балдырдың қазба қалдықтары кембрийге дейін түзілген шөгінді жыныстар арасынан табылған. Көк Жасыл Балдыр табиғатта өте кең тараған. 3 класқа бірігетін 150 туысы 2 мыңға тарта түрлері белгілі, барлық құрлықтар мен суларда (ащы, тұщы) кездеседі. Қазақстанда 3 класқа, 9 қатарға, 30 тұқымдасқа, 66 туысқа жататын 549 таксоны анықталған</a:t>
            </a:r>
            <a:r>
              <a:rPr lang="ru-RU" sz="4000" i="1" dirty="0" err="1" smtClean="0">
                <a:solidFill>
                  <a:schemeClr val="tx1"/>
                </a:solidFill>
                <a:latin typeface="Times New Roman" panose="02020603050405020304" pitchFamily="18" charset="0"/>
                <a:cs typeface="Times New Roman" panose="02020603050405020304" pitchFamily="18" charset="0"/>
              </a:rPr>
              <a:t>.</a:t>
            </a:r>
          </a:p>
        </p:txBody>
      </p:sp>
    </p:spTree>
  </p:cSld>
  <p:clrMapOvr>
    <a:masterClrMapping/>
  </p:clrMapOvr>
  <p:transition>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025" y="483235"/>
            <a:ext cx="8776970" cy="582930"/>
          </a:xfrm>
        </p:spPr>
        <p:txBody>
          <a:bodyPr>
            <a:prstTxWarp prst="textNoShape">
              <a:avLst/>
            </a:prstTxWarp>
          </a:bodyPr>
          <a:lstStyle/>
          <a:p>
            <a:r>
              <a:rPr lang="en-US" sz="4000" i="1" dirty="0" smtClean="0">
                <a:ln/>
                <a:solidFill>
                  <a:schemeClr val="tx2">
                    <a:lumMod val="50000"/>
                  </a:schemeClr>
                </a:solidFill>
                <a:effectLst>
                  <a:reflection blurRad="6350" stA="53000" endA="300" endPos="35500" dir="5400000" sy="-90000" algn="bl" rotWithShape="0"/>
                </a:effectLst>
              </a:rPr>
              <a:t>Көк-жасыл балдырлар(</a:t>
            </a:r>
            <a:r>
              <a:rPr lang="en-US" sz="4000" i="1" dirty="0" err="1" smtClean="0">
                <a:ln/>
                <a:solidFill>
                  <a:schemeClr val="tx2">
                    <a:lumMod val="50000"/>
                  </a:schemeClr>
                </a:solidFill>
                <a:effectLst>
                  <a:reflection blurRad="6350" stA="53000" endA="300" endPos="35500" dir="5400000" sy="-90000" algn="bl" rotWithShape="0"/>
                </a:effectLst>
              </a:rPr>
              <a:t>Cyanophyta</a:t>
            </a:r>
            <a:r>
              <a:rPr lang="en-US" sz="4000" i="1" dirty="0" smtClean="0">
                <a:ln/>
                <a:solidFill>
                  <a:schemeClr val="tx2">
                    <a:lumMod val="50000"/>
                  </a:schemeClr>
                </a:solidFill>
                <a:effectLst>
                  <a:reflection blurRad="6350" stA="53000" endA="300" endPos="35500" dir="5400000" sy="-90000" algn="bl" rotWithShape="0"/>
                </a:effectLst>
              </a:rPr>
              <a:t>)</a:t>
            </a:r>
          </a:p>
        </p:txBody>
      </p:sp>
      <p:sp>
        <p:nvSpPr>
          <p:cNvPr id="10" name="Содержимое 9"/>
          <p:cNvSpPr>
            <a:spLocks noGrp="1"/>
          </p:cNvSpPr>
          <p:nvPr>
            <p:ph sz="half" idx="1"/>
          </p:nvPr>
        </p:nvSpPr>
        <p:spPr>
          <a:xfrm>
            <a:off x="457200" y="1340768"/>
            <a:ext cx="4038600" cy="5328592"/>
          </a:xfrm>
        </p:spPr>
        <p:txBody>
          <a:bodyPr>
            <a:noAutofit/>
          </a:bodyPr>
          <a:lstStyle/>
          <a:p>
            <a:r>
              <a:rPr lang="ru-RU" sz="1800" i="1" dirty="0" err="1" smtClean="0">
                <a:latin typeface="Times New Roman" panose="02020603050405020304" pitchFamily="18" charset="0"/>
                <a:cs typeface="Times New Roman" panose="02020603050405020304" pitchFamily="18" charset="0"/>
              </a:rPr>
              <a:t>Көк-жасыл балдырларға бір</a:t>
            </a:r>
            <a:r>
              <a:rPr lang="ru-RU" sz="1800" i="1" dirty="0" smtClean="0">
                <a:latin typeface="Times New Roman" panose="02020603050405020304" pitchFamily="18" charset="0"/>
                <a:cs typeface="Times New Roman" panose="02020603050405020304" pitchFamily="18" charset="0"/>
              </a:rPr>
              <a:t> </a:t>
            </a:r>
            <a:r>
              <a:rPr lang="ru-RU" sz="1800" i="1" dirty="0" err="1" smtClean="0">
                <a:latin typeface="Times New Roman" panose="02020603050405020304" pitchFamily="18" charset="0"/>
                <a:cs typeface="Times New Roman" panose="02020603050405020304" pitchFamily="18" charset="0"/>
              </a:rPr>
              <a:t>клеткалы</a:t>
            </a:r>
            <a:r>
              <a:rPr lang="ru-RU" sz="1800" i="1" dirty="0" smtClean="0">
                <a:latin typeface="Times New Roman" panose="02020603050405020304" pitchFamily="18" charset="0"/>
                <a:cs typeface="Times New Roman" panose="02020603050405020304" pitchFamily="18" charset="0"/>
              </a:rPr>
              <a:t>, </a:t>
            </a:r>
            <a:r>
              <a:rPr lang="ru-RU" sz="1800" i="1" dirty="0" err="1" smtClean="0">
                <a:latin typeface="Times New Roman" panose="02020603050405020304" pitchFamily="18" charset="0"/>
                <a:cs typeface="Times New Roman" panose="02020603050405020304" pitchFamily="18" charset="0"/>
              </a:rPr>
              <a:t>қауымды және көп клеткалы</a:t>
            </a:r>
            <a:r>
              <a:rPr lang="ru-RU" sz="1800" i="1" dirty="0" smtClean="0">
                <a:latin typeface="Times New Roman" panose="02020603050405020304" pitchFamily="18" charset="0"/>
                <a:cs typeface="Times New Roman" panose="02020603050405020304" pitchFamily="18" charset="0"/>
              </a:rPr>
              <a:t> </a:t>
            </a:r>
            <a:r>
              <a:rPr lang="ru-RU" sz="1800" i="1" dirty="0" err="1" smtClean="0">
                <a:latin typeface="Times New Roman" panose="02020603050405020304" pitchFamily="18" charset="0"/>
                <a:cs typeface="Times New Roman" panose="02020603050405020304" pitchFamily="18" charset="0"/>
              </a:rPr>
              <a:t>жіптесінді</a:t>
            </a:r>
            <a:r>
              <a:rPr lang="ru-RU" sz="1800" i="1" dirty="0" smtClean="0">
                <a:latin typeface="Times New Roman" panose="02020603050405020304" pitchFamily="18" charset="0"/>
                <a:cs typeface="Times New Roman" panose="02020603050405020304" pitchFamily="18" charset="0"/>
              </a:rPr>
              <a:t> 1500-2000 </a:t>
            </a:r>
            <a:r>
              <a:rPr lang="ru-RU" sz="1800" i="1" dirty="0" err="1" smtClean="0">
                <a:latin typeface="Times New Roman" panose="02020603050405020304" pitchFamily="18" charset="0"/>
                <a:cs typeface="Times New Roman" panose="02020603050405020304" pitchFamily="18" charset="0"/>
              </a:rPr>
              <a:t>түрі </a:t>
            </a:r>
            <a:r>
              <a:rPr lang="ru-RU" sz="1800" i="1" dirty="0" smtClean="0">
                <a:latin typeface="Times New Roman" panose="02020603050405020304" pitchFamily="18" charset="0"/>
                <a:cs typeface="Times New Roman" panose="02020603050405020304" pitchFamily="18" charset="0"/>
              </a:rPr>
              <a:t>бар </a:t>
            </a:r>
            <a:r>
              <a:rPr lang="ru-RU" sz="1800" i="1" dirty="0" err="1" smtClean="0">
                <a:latin typeface="Times New Roman" panose="02020603050405020304" pitchFamily="18" charset="0"/>
                <a:cs typeface="Times New Roman" panose="02020603050405020304" pitchFamily="18" charset="0"/>
              </a:rPr>
              <a:t>организмдер</a:t>
            </a:r>
            <a:r>
              <a:rPr lang="ru-RU" sz="1800" i="1" dirty="0" smtClean="0">
                <a:latin typeface="Times New Roman" panose="02020603050405020304" pitchFamily="18" charset="0"/>
                <a:cs typeface="Times New Roman" panose="02020603050405020304" pitchFamily="18" charset="0"/>
              </a:rPr>
              <a:t> </a:t>
            </a:r>
            <a:r>
              <a:rPr lang="ru-RU" sz="1800" i="1" dirty="0" err="1" smtClean="0">
                <a:latin typeface="Times New Roman" panose="02020603050405020304" pitchFamily="18" charset="0"/>
                <a:cs typeface="Times New Roman" panose="02020603050405020304" pitchFamily="18" charset="0"/>
              </a:rPr>
              <a:t>жатады</a:t>
            </a:r>
            <a:r>
              <a:rPr lang="ru-RU" sz="1800" i="1" dirty="0" smtClean="0">
                <a:latin typeface="Times New Roman" panose="02020603050405020304" pitchFamily="18" charset="0"/>
                <a:cs typeface="Times New Roman" panose="02020603050405020304" pitchFamily="18" charset="0"/>
              </a:rPr>
              <a:t>. </a:t>
            </a:r>
            <a:r>
              <a:rPr lang="ru-RU" sz="1800" i="1" dirty="0" err="1" smtClean="0">
                <a:latin typeface="Times New Roman" panose="02020603050405020304" pitchFamily="18" charset="0"/>
                <a:cs typeface="Times New Roman" panose="02020603050405020304" pitchFamily="18" charset="0"/>
              </a:rPr>
              <a:t>Олар</a:t>
            </a:r>
            <a:r>
              <a:rPr lang="ru-RU" sz="1800" i="1" dirty="0" smtClean="0">
                <a:latin typeface="Times New Roman" panose="02020603050405020304" pitchFamily="18" charset="0"/>
                <a:cs typeface="Times New Roman" panose="02020603050405020304" pitchFamily="18" charset="0"/>
              </a:rPr>
              <a:t> </a:t>
            </a:r>
            <a:r>
              <a:rPr lang="ru-RU" sz="1800" i="1" dirty="0" err="1" smtClean="0">
                <a:latin typeface="Times New Roman" panose="02020603050405020304" pitchFamily="18" charset="0"/>
                <a:cs typeface="Times New Roman" panose="02020603050405020304" pitchFamily="18" charset="0"/>
              </a:rPr>
              <a:t>барлық тіршілік</a:t>
            </a:r>
            <a:r>
              <a:rPr lang="ru-RU" sz="1800" i="1" dirty="0" smtClean="0">
                <a:latin typeface="Times New Roman" panose="02020603050405020304" pitchFamily="18" charset="0"/>
                <a:cs typeface="Times New Roman" panose="02020603050405020304" pitchFamily="18" charset="0"/>
              </a:rPr>
              <a:t> </a:t>
            </a:r>
            <a:r>
              <a:rPr lang="ru-RU" sz="1800" i="1" dirty="0" err="1" smtClean="0">
                <a:latin typeface="Times New Roman" panose="02020603050405020304" pitchFamily="18" charset="0"/>
                <a:cs typeface="Times New Roman" panose="02020603050405020304" pitchFamily="18" charset="0"/>
              </a:rPr>
              <a:t>ортасында</a:t>
            </a:r>
            <a:r>
              <a:rPr lang="ru-RU" sz="1800" i="1" dirty="0" smtClean="0">
                <a:latin typeface="Times New Roman" panose="02020603050405020304" pitchFamily="18" charset="0"/>
                <a:cs typeface="Times New Roman" panose="02020603050405020304" pitchFamily="18" charset="0"/>
              </a:rPr>
              <a:t> </a:t>
            </a:r>
            <a:r>
              <a:rPr lang="ru-RU" sz="1800" i="1" dirty="0" err="1" smtClean="0">
                <a:latin typeface="Times New Roman" panose="02020603050405020304" pitchFamily="18" charset="0"/>
                <a:cs typeface="Times New Roman" panose="02020603050405020304" pitchFamily="18" charset="0"/>
              </a:rPr>
              <a:t>тараған.</a:t>
            </a:r>
            <a:r>
              <a:rPr lang="ru-RU" sz="1800" i="1" dirty="0" smtClean="0">
                <a:latin typeface="Times New Roman" panose="02020603050405020304" pitchFamily="18" charset="0"/>
                <a:cs typeface="Times New Roman" panose="02020603050405020304" pitchFamily="18" charset="0"/>
              </a:rPr>
              <a:t> </a:t>
            </a:r>
            <a:r>
              <a:rPr lang="ru-RU" sz="1800" i="1" dirty="0" err="1" smtClean="0">
                <a:latin typeface="Times New Roman" panose="02020603050405020304" pitchFamily="18" charset="0"/>
                <a:cs typeface="Times New Roman" panose="02020603050405020304" pitchFamily="18" charset="0"/>
              </a:rPr>
              <a:t>Бұлар төсемікке бекініп</a:t>
            </a:r>
            <a:r>
              <a:rPr lang="ru-RU" sz="1800" i="1" dirty="0" smtClean="0">
                <a:latin typeface="Times New Roman" panose="02020603050405020304" pitchFamily="18" charset="0"/>
                <a:cs typeface="Times New Roman" panose="02020603050405020304" pitchFamily="18" charset="0"/>
              </a:rPr>
              <a:t> не </a:t>
            </a:r>
            <a:r>
              <a:rPr lang="ru-RU" sz="1800" i="1" dirty="0" err="1" smtClean="0">
                <a:latin typeface="Times New Roman" panose="02020603050405020304" pitchFamily="18" charset="0"/>
                <a:cs typeface="Times New Roman" panose="02020603050405020304" pitchFamily="18" charset="0"/>
              </a:rPr>
              <a:t>бекінбей</a:t>
            </a:r>
            <a:r>
              <a:rPr lang="ru-RU" sz="1800" i="1" dirty="0" smtClean="0">
                <a:latin typeface="Times New Roman" panose="02020603050405020304" pitchFamily="18" charset="0"/>
                <a:cs typeface="Times New Roman" panose="02020603050405020304" pitchFamily="18" charset="0"/>
              </a:rPr>
              <a:t> бос </a:t>
            </a:r>
            <a:r>
              <a:rPr lang="ru-RU" sz="1800" i="1" dirty="0" err="1" smtClean="0">
                <a:latin typeface="Times New Roman" panose="02020603050405020304" pitchFamily="18" charset="0"/>
                <a:cs typeface="Times New Roman" panose="02020603050405020304" pitchFamily="18" charset="0"/>
              </a:rPr>
              <a:t>жатып</a:t>
            </a:r>
            <a:r>
              <a:rPr lang="ru-RU" sz="1800" i="1" dirty="0" smtClean="0">
                <a:latin typeface="Times New Roman" panose="02020603050405020304" pitchFamily="18" charset="0"/>
                <a:cs typeface="Times New Roman" panose="02020603050405020304" pitchFamily="18" charset="0"/>
              </a:rPr>
              <a:t> </a:t>
            </a:r>
            <a:r>
              <a:rPr lang="ru-RU" sz="1800" i="1" dirty="0" err="1" smtClean="0">
                <a:latin typeface="Times New Roman" panose="02020603050405020304" pitchFamily="18" charset="0"/>
                <a:cs typeface="Times New Roman" panose="02020603050405020304" pitchFamily="18" charset="0"/>
              </a:rPr>
              <a:t>тіршілік</a:t>
            </a:r>
            <a:r>
              <a:rPr lang="ru-RU" sz="1800" i="1" dirty="0" smtClean="0">
                <a:latin typeface="Times New Roman" panose="02020603050405020304" pitchFamily="18" charset="0"/>
                <a:cs typeface="Times New Roman" panose="02020603050405020304" pitchFamily="18" charset="0"/>
              </a:rPr>
              <a:t> </a:t>
            </a:r>
            <a:r>
              <a:rPr lang="ru-RU" sz="1800" i="1" dirty="0" err="1" smtClean="0">
                <a:latin typeface="Times New Roman" panose="02020603050405020304" pitchFamily="18" charset="0"/>
                <a:cs typeface="Times New Roman" panose="02020603050405020304" pitchFamily="18" charset="0"/>
              </a:rPr>
              <a:t>етеді</a:t>
            </a:r>
            <a:r>
              <a:rPr lang="ru-RU" sz="1800" i="1" dirty="0" smtClean="0">
                <a:latin typeface="Times New Roman" panose="02020603050405020304" pitchFamily="18" charset="0"/>
                <a:cs typeface="Times New Roman" panose="02020603050405020304" pitchFamily="18" charset="0"/>
              </a:rPr>
              <a:t>. </a:t>
            </a:r>
            <a:r>
              <a:rPr lang="ru-RU" sz="1800" i="1" dirty="0" err="1" smtClean="0">
                <a:latin typeface="Times New Roman" panose="02020603050405020304" pitchFamily="18" charset="0"/>
                <a:cs typeface="Times New Roman" panose="02020603050405020304" pitchFamily="18" charset="0"/>
              </a:rPr>
              <a:t>Талшықты қозғалыс стадиясы</a:t>
            </a:r>
            <a:r>
              <a:rPr lang="ru-RU" sz="1800" i="1" dirty="0" smtClean="0">
                <a:latin typeface="Times New Roman" panose="02020603050405020304" pitchFamily="18" charset="0"/>
                <a:cs typeface="Times New Roman" panose="02020603050405020304" pitchFamily="18" charset="0"/>
              </a:rPr>
              <a:t> </a:t>
            </a:r>
            <a:r>
              <a:rPr lang="ru-RU" sz="1800" i="1" dirty="0" err="1" smtClean="0">
                <a:latin typeface="Times New Roman" panose="02020603050405020304" pitchFamily="18" charset="0"/>
                <a:cs typeface="Times New Roman" panose="02020603050405020304" pitchFamily="18" charset="0"/>
              </a:rPr>
              <a:t>болмайды</a:t>
            </a:r>
            <a:r>
              <a:rPr lang="ru-RU" sz="1800" i="1" dirty="0" smtClean="0">
                <a:latin typeface="Times New Roman" panose="02020603050405020304" pitchFamily="18" charset="0"/>
                <a:cs typeface="Times New Roman" panose="02020603050405020304" pitchFamily="18" charset="0"/>
              </a:rPr>
              <a:t>, </a:t>
            </a:r>
            <a:r>
              <a:rPr lang="ru-RU" sz="1800" i="1" dirty="0" err="1" smtClean="0">
                <a:latin typeface="Times New Roman" panose="02020603050405020304" pitchFamily="18" charset="0"/>
                <a:cs typeface="Times New Roman" panose="02020603050405020304" pitchFamily="18" charset="0"/>
              </a:rPr>
              <a:t>алайда</a:t>
            </a:r>
            <a:r>
              <a:rPr lang="ru-RU" sz="1800" i="1" dirty="0" smtClean="0">
                <a:latin typeface="Times New Roman" panose="02020603050405020304" pitchFamily="18" charset="0"/>
                <a:cs typeface="Times New Roman" panose="02020603050405020304" pitchFamily="18" charset="0"/>
              </a:rPr>
              <a:t> </a:t>
            </a:r>
            <a:r>
              <a:rPr lang="ru-RU" sz="1800" i="1" dirty="0" err="1" smtClean="0">
                <a:latin typeface="Times New Roman" panose="02020603050405020304" pitchFamily="18" charset="0"/>
                <a:cs typeface="Times New Roman" panose="02020603050405020304" pitchFamily="18" charset="0"/>
              </a:rPr>
              <a:t>кілегейдің болуына</a:t>
            </a:r>
            <a:r>
              <a:rPr lang="ru-RU" sz="1800" i="1" dirty="0" smtClean="0">
                <a:latin typeface="Times New Roman" panose="02020603050405020304" pitchFamily="18" charset="0"/>
                <a:cs typeface="Times New Roman" panose="02020603050405020304" pitchFamily="18" charset="0"/>
              </a:rPr>
              <a:t> </a:t>
            </a:r>
            <a:r>
              <a:rPr lang="ru-RU" sz="1800" i="1" dirty="0" err="1" smtClean="0">
                <a:latin typeface="Times New Roman" panose="02020603050405020304" pitchFamily="18" charset="0"/>
                <a:cs typeface="Times New Roman" panose="02020603050405020304" pitchFamily="18" charset="0"/>
              </a:rPr>
              <a:t>байланысты</a:t>
            </a:r>
            <a:r>
              <a:rPr lang="ru-RU" sz="1800" i="1" dirty="0" smtClean="0">
                <a:latin typeface="Times New Roman" panose="02020603050405020304" pitchFamily="18" charset="0"/>
                <a:cs typeface="Times New Roman" panose="02020603050405020304" pitchFamily="18" charset="0"/>
              </a:rPr>
              <a:t> </a:t>
            </a:r>
            <a:r>
              <a:rPr lang="ru-RU" sz="1800" i="1" dirty="0" err="1" smtClean="0">
                <a:latin typeface="Times New Roman" panose="02020603050405020304" pitchFamily="18" charset="0"/>
                <a:cs typeface="Times New Roman" panose="02020603050405020304" pitchFamily="18" charset="0"/>
              </a:rPr>
              <a:t>сырғи қозғалып отырады</a:t>
            </a:r>
            <a:r>
              <a:rPr lang="ru-RU" sz="1800" i="1" dirty="0" smtClean="0">
                <a:latin typeface="Times New Roman" panose="02020603050405020304" pitchFamily="18" charset="0"/>
                <a:cs typeface="Times New Roman" panose="02020603050405020304" pitchFamily="18" charset="0"/>
              </a:rPr>
              <a:t>.</a:t>
            </a:r>
            <a:r>
              <a:rPr lang="en-US" sz="1800" i="1" dirty="0" smtClean="0">
                <a:latin typeface="Times New Roman" panose="02020603050405020304" pitchFamily="18" charset="0"/>
                <a:cs typeface="Times New Roman" panose="02020603050405020304" pitchFamily="18" charset="0"/>
              </a:rPr>
              <a:t> Көк Жасыл Балдыр 3 класқа бірігетін 150 туысы 2 мыңға тарта түрлері белгілі, барлық құрлықтар мен суларда (ащы, тұщы) кездеседі. Қазақстанда 3 класқа, 9 қатарға, 30 тұқымдасқа, 66 туысқа жататын 549 таксоны анықталған.</a:t>
            </a:r>
            <a:endParaRPr lang="ru-RU" sz="1800" i="1" dirty="0">
              <a:latin typeface="Times New Roman" panose="02020603050405020304" pitchFamily="18" charset="0"/>
              <a:cs typeface="Times New Roman" panose="02020603050405020304" pitchFamily="18" charset="0"/>
            </a:endParaRPr>
          </a:p>
        </p:txBody>
      </p:sp>
      <p:pic>
        <p:nvPicPr>
          <p:cNvPr id="12" name="Содержимое 11" descr="Anabaena2.jpg"/>
          <p:cNvPicPr>
            <a:picLocks noGrp="1" noChangeAspect="1"/>
          </p:cNvPicPr>
          <p:nvPr>
            <p:ph sz="half" idx="2"/>
          </p:nvPr>
        </p:nvPicPr>
        <p:blipFill>
          <a:blip r:embed="rId2" cstate="print"/>
          <a:stretch>
            <a:fillRect/>
          </a:stretch>
        </p:blipFill>
        <p:spPr>
          <a:xfrm>
            <a:off x="4716016" y="2060848"/>
            <a:ext cx="4038600" cy="3028950"/>
          </a:xfrm>
        </p:spPr>
      </p:pic>
      <p:sp>
        <p:nvSpPr>
          <p:cNvPr id="13" name="TextBox 12"/>
          <p:cNvSpPr txBox="1"/>
          <p:nvPr/>
        </p:nvSpPr>
        <p:spPr>
          <a:xfrm>
            <a:off x="5257919" y="5508342"/>
            <a:ext cx="3428696" cy="523220"/>
          </a:xfrm>
          <a:prstGeom prst="rect">
            <a:avLst/>
          </a:prstGeom>
          <a:noFill/>
        </p:spPr>
        <p:txBody>
          <a:bodyPr wrap="none" rtlCol="0">
            <a:spAutoFit/>
          </a:bodyPr>
          <a:lstStyle/>
          <a:p>
            <a:r>
              <a:rPr lang="en-US" sz="2800" b="1" dirty="0" err="1" smtClean="0"/>
              <a:t>Anabena</a:t>
            </a:r>
            <a:r>
              <a:rPr lang="en-US" sz="2800" b="1" dirty="0" smtClean="0"/>
              <a:t> Filamentous</a:t>
            </a:r>
            <a:endParaRPr lang="ru-RU" sz="2800" b="1" dirty="0"/>
          </a:p>
        </p:txBody>
      </p:sp>
    </p:spTree>
  </p:cSld>
  <p:clrMapOvr>
    <a:masterClrMapping/>
  </p:clrMapOvr>
  <p:transition>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11560" y="260647"/>
            <a:ext cx="8064896" cy="648073"/>
          </a:xfrm>
        </p:spPr>
        <p:txBody>
          <a:bodyPr>
            <a:normAutofit fontScale="90000"/>
          </a:bodyPr>
          <a:lstStyle/>
          <a:p>
            <a:pPr algn="ctr"/>
            <a:r>
              <a:rPr lang="en-US" dirty="0" smtClean="0">
                <a:latin typeface="Times New Roman" panose="02020603050405020304" pitchFamily="18" charset="0"/>
                <a:cs typeface="Times New Roman" panose="02020603050405020304" pitchFamily="18" charset="0"/>
              </a:rPr>
              <a:t>    </a:t>
            </a:r>
            <a:r>
              <a:rPr lang="en-US" dirty="0" smtClean="0">
                <a:ln>
                  <a:solidFill>
                    <a:sysClr val="windowText" lastClr="000000"/>
                  </a:solidFill>
                </a:ln>
                <a:solidFill>
                  <a:schemeClr val="tx2">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i="1" dirty="0" smtClean="0">
                <a:ln>
                  <a:solidFill>
                    <a:sysClr val="windowText" lastClr="000000"/>
                  </a:solidFill>
                </a:ln>
                <a:solidFill>
                  <a:schemeClr val="tx2">
                    <a:lumMod val="5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CИСТЕМАТИКА</a:t>
            </a:r>
          </a:p>
        </p:txBody>
      </p:sp>
      <p:sp>
        <p:nvSpPr>
          <p:cNvPr id="6" name="Текст 5"/>
          <p:cNvSpPr>
            <a:spLocks noGrp="1"/>
          </p:cNvSpPr>
          <p:nvPr>
            <p:ph type="body" idx="1"/>
          </p:nvPr>
        </p:nvSpPr>
        <p:spPr>
          <a:xfrm>
            <a:off x="755576" y="1052736"/>
            <a:ext cx="7772400" cy="5400600"/>
          </a:xfrm>
        </p:spPr>
        <p:txBody>
          <a:bodyPr>
            <a:noAutofit/>
          </a:bodyPr>
          <a:lstStyle/>
          <a:p>
            <a:r>
              <a:rPr lang="en-US" sz="1600" b="1" i="1" dirty="0" smtClean="0">
                <a:solidFill>
                  <a:schemeClr val="tx1"/>
                </a:solidFill>
                <a:latin typeface="Times New Roman" panose="02020603050405020304" pitchFamily="18" charset="0"/>
                <a:cs typeface="Times New Roman" panose="02020603050405020304" pitchFamily="18" charset="0"/>
              </a:rPr>
              <a:t>Тармақ</a:t>
            </a:r>
            <a:r>
              <a:rPr lang="en-US" sz="1500" i="1" dirty="0" smtClean="0">
                <a:solidFill>
                  <a:schemeClr val="tx1"/>
                </a:solidFill>
                <a:latin typeface="Times New Roman" panose="02020603050405020304" pitchFamily="18" charset="0"/>
                <a:cs typeface="Times New Roman" panose="02020603050405020304" pitchFamily="18" charset="0"/>
              </a:rPr>
              <a:t>: Өсімдіктер дүниесінің талломды ядроға дейінгі тармағы-</a:t>
            </a:r>
            <a:r>
              <a:rPr lang="en-US" sz="1500" i="1" dirty="0" err="1" smtClean="0">
                <a:solidFill>
                  <a:schemeClr val="tx1"/>
                </a:solidFill>
                <a:latin typeface="Times New Roman" panose="02020603050405020304" pitchFamily="18" charset="0"/>
                <a:cs typeface="Times New Roman" panose="02020603050405020304" pitchFamily="18" charset="0"/>
              </a:rPr>
              <a:t>Thallobionta</a:t>
            </a:r>
            <a:r>
              <a:rPr lang="en-US" sz="1500" i="1" dirty="0" smtClean="0">
                <a:solidFill>
                  <a:schemeClr val="tx1"/>
                </a:solidFill>
                <a:latin typeface="Times New Roman" panose="02020603050405020304" pitchFamily="18" charset="0"/>
                <a:cs typeface="Times New Roman" panose="02020603050405020304" pitchFamily="18" charset="0"/>
              </a:rPr>
              <a:t> </a:t>
            </a:r>
            <a:r>
              <a:rPr lang="en-US" sz="1500" i="1" dirty="0" err="1" smtClean="0">
                <a:solidFill>
                  <a:schemeClr val="tx1"/>
                </a:solidFill>
                <a:latin typeface="Times New Roman" panose="02020603050405020304" pitchFamily="18" charset="0"/>
                <a:cs typeface="Times New Roman" panose="02020603050405020304" pitchFamily="18" charset="0"/>
              </a:rPr>
              <a:t>Procariota</a:t>
            </a:r>
            <a:r>
              <a:rPr lang="ru-RU" sz="1500" i="1" dirty="0" smtClean="0">
                <a:solidFill>
                  <a:schemeClr val="tx1"/>
                </a:solidFill>
                <a:latin typeface="Times New Roman" panose="02020603050405020304" pitchFamily="18" charset="0"/>
                <a:cs typeface="Times New Roman" panose="02020603050405020304" pitchFamily="18" charset="0"/>
              </a:rPr>
              <a:t>.</a:t>
            </a:r>
          </a:p>
          <a:p>
            <a:r>
              <a:rPr lang="en-US" sz="1600" b="1" i="1" dirty="0" smtClean="0">
                <a:solidFill>
                  <a:schemeClr val="tx1"/>
                </a:solidFill>
                <a:latin typeface="Times New Roman" panose="02020603050405020304" pitchFamily="18" charset="0"/>
                <a:cs typeface="Times New Roman" panose="02020603050405020304" pitchFamily="18" charset="0"/>
              </a:rPr>
              <a:t>Бөлім:</a:t>
            </a:r>
            <a:r>
              <a:rPr lang="en-US" sz="1500" i="1" dirty="0" smtClean="0">
                <a:solidFill>
                  <a:schemeClr val="tx1"/>
                </a:solidFill>
                <a:latin typeface="Times New Roman" panose="02020603050405020304" pitchFamily="18" charset="0"/>
                <a:cs typeface="Times New Roman" panose="02020603050405020304" pitchFamily="18" charset="0"/>
              </a:rPr>
              <a:t> Көк-жасыл балдырлар-</a:t>
            </a:r>
            <a:r>
              <a:rPr lang="en-US" sz="1500" i="1" dirty="0" err="1" smtClean="0">
                <a:solidFill>
                  <a:schemeClr val="tx1"/>
                </a:solidFill>
                <a:latin typeface="Times New Roman" panose="02020603050405020304" pitchFamily="18" charset="0"/>
                <a:cs typeface="Times New Roman" panose="02020603050405020304" pitchFamily="18" charset="0"/>
              </a:rPr>
              <a:t>Cyanophyta</a:t>
            </a:r>
            <a:r>
              <a:rPr lang="en-US" sz="1500" i="1" dirty="0" smtClean="0">
                <a:solidFill>
                  <a:schemeClr val="tx1"/>
                </a:solidFill>
                <a:latin typeface="Times New Roman" panose="02020603050405020304" pitchFamily="18" charset="0"/>
                <a:cs typeface="Times New Roman" panose="02020603050405020304" pitchFamily="18" charset="0"/>
              </a:rPr>
              <a:t>.</a:t>
            </a:r>
          </a:p>
          <a:p>
            <a:r>
              <a:rPr lang="en-US" sz="1600" b="1" i="1" dirty="0" smtClean="0">
                <a:solidFill>
                  <a:schemeClr val="tx1"/>
                </a:solidFill>
                <a:latin typeface="Times New Roman" panose="02020603050405020304" pitchFamily="18" charset="0"/>
                <a:cs typeface="Times New Roman" panose="02020603050405020304" pitchFamily="18" charset="0"/>
              </a:rPr>
              <a:t>Класс:</a:t>
            </a:r>
            <a:r>
              <a:rPr lang="en-US" sz="1500" i="1" dirty="0" smtClean="0">
                <a:solidFill>
                  <a:schemeClr val="tx1"/>
                </a:solidFill>
                <a:latin typeface="Times New Roman" panose="02020603050405020304" pitchFamily="18" charset="0"/>
                <a:cs typeface="Times New Roman" panose="02020603050405020304" pitchFamily="18" charset="0"/>
              </a:rPr>
              <a:t> Хроококкалар-</a:t>
            </a:r>
            <a:r>
              <a:rPr lang="en-US" sz="1500" i="1" dirty="0" err="1" smtClean="0">
                <a:solidFill>
                  <a:schemeClr val="tx1"/>
                </a:solidFill>
                <a:latin typeface="Times New Roman" panose="02020603050405020304" pitchFamily="18" charset="0"/>
                <a:cs typeface="Times New Roman" panose="02020603050405020304" pitchFamily="18" charset="0"/>
              </a:rPr>
              <a:t>Chroococcophyceae</a:t>
            </a:r>
            <a:endParaRPr lang="en-US" sz="1500" i="1" dirty="0" smtClean="0">
              <a:solidFill>
                <a:schemeClr val="tx1"/>
              </a:solidFill>
              <a:latin typeface="Times New Roman" panose="02020603050405020304" pitchFamily="18" charset="0"/>
              <a:cs typeface="Times New Roman" panose="02020603050405020304" pitchFamily="18" charset="0"/>
            </a:endParaRPr>
          </a:p>
          <a:p>
            <a:r>
              <a:rPr lang="en-US" sz="1600" b="1" i="1" dirty="0" smtClean="0">
                <a:solidFill>
                  <a:schemeClr val="tx1"/>
                </a:solidFill>
                <a:latin typeface="Times New Roman" panose="02020603050405020304" pitchFamily="18" charset="0"/>
                <a:cs typeface="Times New Roman" panose="02020603050405020304" pitchFamily="18" charset="0"/>
              </a:rPr>
              <a:t>Туыс: </a:t>
            </a:r>
            <a:r>
              <a:rPr lang="en-US" sz="1500" i="1" dirty="0" smtClean="0">
                <a:solidFill>
                  <a:schemeClr val="tx1"/>
                </a:solidFill>
                <a:latin typeface="Times New Roman" panose="02020603050405020304" pitchFamily="18" charset="0"/>
                <a:cs typeface="Times New Roman" panose="02020603050405020304" pitchFamily="18" charset="0"/>
              </a:rPr>
              <a:t>Глеокапса – </a:t>
            </a:r>
            <a:r>
              <a:rPr lang="en-US" sz="1500" i="1" dirty="0" err="1" smtClean="0">
                <a:solidFill>
                  <a:schemeClr val="tx1"/>
                </a:solidFill>
                <a:latin typeface="Times New Roman" panose="02020603050405020304" pitchFamily="18" charset="0"/>
                <a:cs typeface="Times New Roman" panose="02020603050405020304" pitchFamily="18" charset="0"/>
              </a:rPr>
              <a:t>Gloeocapsa</a:t>
            </a:r>
            <a:endParaRPr lang="en-US" sz="1500" i="1" dirty="0" smtClean="0">
              <a:solidFill>
                <a:schemeClr val="tx1"/>
              </a:solidFill>
              <a:latin typeface="Times New Roman" panose="02020603050405020304" pitchFamily="18" charset="0"/>
              <a:cs typeface="Times New Roman" panose="02020603050405020304" pitchFamily="18" charset="0"/>
            </a:endParaRPr>
          </a:p>
          <a:p>
            <a:r>
              <a:rPr lang="en-US" sz="1500" i="1" dirty="0" smtClean="0">
                <a:solidFill>
                  <a:schemeClr val="tx1"/>
                </a:solidFill>
                <a:latin typeface="Times New Roman" panose="02020603050405020304" pitchFamily="18" charset="0"/>
                <a:cs typeface="Times New Roman" panose="02020603050405020304" pitchFamily="18" charset="0"/>
              </a:rPr>
              <a:t>           Микроцистис – </a:t>
            </a:r>
            <a:r>
              <a:rPr lang="en-US" sz="1500" i="1" dirty="0" err="1" smtClean="0">
                <a:solidFill>
                  <a:schemeClr val="tx1"/>
                </a:solidFill>
                <a:latin typeface="Times New Roman" panose="02020603050405020304" pitchFamily="18" charset="0"/>
                <a:cs typeface="Times New Roman" panose="02020603050405020304" pitchFamily="18" charset="0"/>
              </a:rPr>
              <a:t>Microcystis</a:t>
            </a:r>
            <a:endParaRPr lang="en-US" sz="1500" i="1" dirty="0" smtClean="0">
              <a:solidFill>
                <a:schemeClr val="tx1"/>
              </a:solidFill>
              <a:latin typeface="Times New Roman" panose="02020603050405020304" pitchFamily="18" charset="0"/>
              <a:cs typeface="Times New Roman" panose="02020603050405020304" pitchFamily="18" charset="0"/>
            </a:endParaRPr>
          </a:p>
          <a:p>
            <a:r>
              <a:rPr lang="en-US" sz="1500" i="1" dirty="0" smtClean="0">
                <a:solidFill>
                  <a:schemeClr val="tx1"/>
                </a:solidFill>
                <a:latin typeface="Times New Roman" panose="02020603050405020304" pitchFamily="18" charset="0"/>
                <a:cs typeface="Times New Roman" panose="02020603050405020304" pitchFamily="18" charset="0"/>
              </a:rPr>
              <a:t>           Мерисмопедия  - </a:t>
            </a:r>
            <a:r>
              <a:rPr lang="en-US" sz="1500" i="1" dirty="0" err="1" smtClean="0">
                <a:solidFill>
                  <a:schemeClr val="tx1"/>
                </a:solidFill>
                <a:latin typeface="Times New Roman" panose="02020603050405020304" pitchFamily="18" charset="0"/>
                <a:cs typeface="Times New Roman" panose="02020603050405020304" pitchFamily="18" charset="0"/>
              </a:rPr>
              <a:t>Merismopedia</a:t>
            </a:r>
            <a:endParaRPr lang="en-US" sz="1500" i="1" dirty="0" smtClean="0">
              <a:solidFill>
                <a:schemeClr val="tx1"/>
              </a:solidFill>
              <a:latin typeface="Times New Roman" panose="02020603050405020304" pitchFamily="18" charset="0"/>
              <a:cs typeface="Times New Roman" panose="02020603050405020304" pitchFamily="18" charset="0"/>
            </a:endParaRPr>
          </a:p>
          <a:p>
            <a:r>
              <a:rPr lang="en-US" sz="1600" b="1" i="1" dirty="0" smtClean="0">
                <a:solidFill>
                  <a:schemeClr val="tx1"/>
                </a:solidFill>
                <a:latin typeface="Times New Roman" panose="02020603050405020304" pitchFamily="18" charset="0"/>
                <a:cs typeface="Times New Roman" panose="02020603050405020304" pitchFamily="18" charset="0"/>
              </a:rPr>
              <a:t>Класс:</a:t>
            </a:r>
            <a:r>
              <a:rPr lang="en-US" sz="1500" i="1" dirty="0" smtClean="0">
                <a:solidFill>
                  <a:schemeClr val="tx1"/>
                </a:solidFill>
                <a:latin typeface="Times New Roman" panose="02020603050405020304" pitchFamily="18" charset="0"/>
                <a:cs typeface="Times New Roman" panose="02020603050405020304" pitchFamily="18" charset="0"/>
              </a:rPr>
              <a:t> Хамесифондылар – </a:t>
            </a:r>
            <a:r>
              <a:rPr lang="en-US" sz="1500" i="1" dirty="0" err="1" smtClean="0">
                <a:solidFill>
                  <a:schemeClr val="tx1"/>
                </a:solidFill>
                <a:latin typeface="Times New Roman" panose="02020603050405020304" pitchFamily="18" charset="0"/>
                <a:cs typeface="Times New Roman" panose="02020603050405020304" pitchFamily="18" charset="0"/>
              </a:rPr>
              <a:t>Chamaesiphonophyceae</a:t>
            </a:r>
            <a:endParaRPr lang="en-US" sz="1500" i="1" dirty="0" smtClean="0">
              <a:solidFill>
                <a:schemeClr val="tx1"/>
              </a:solidFill>
              <a:latin typeface="Times New Roman" panose="02020603050405020304" pitchFamily="18" charset="0"/>
              <a:cs typeface="Times New Roman" panose="02020603050405020304" pitchFamily="18" charset="0"/>
            </a:endParaRPr>
          </a:p>
          <a:p>
            <a:r>
              <a:rPr lang="en-US" sz="1600" b="1" i="1" dirty="0" smtClean="0">
                <a:solidFill>
                  <a:schemeClr val="tx1"/>
                </a:solidFill>
                <a:latin typeface="Times New Roman" panose="02020603050405020304" pitchFamily="18" charset="0"/>
                <a:cs typeface="Times New Roman" panose="02020603050405020304" pitchFamily="18" charset="0"/>
              </a:rPr>
              <a:t>Туыс:</a:t>
            </a:r>
            <a:r>
              <a:rPr lang="en-US" sz="1500" i="1" dirty="0" smtClean="0">
                <a:solidFill>
                  <a:schemeClr val="tx1"/>
                </a:solidFill>
                <a:latin typeface="Times New Roman" panose="02020603050405020304" pitchFamily="18" charset="0"/>
                <a:cs typeface="Times New Roman" panose="02020603050405020304" pitchFamily="18" charset="0"/>
              </a:rPr>
              <a:t> Дермокарпа – </a:t>
            </a:r>
            <a:r>
              <a:rPr lang="en-US" sz="1500" i="1" dirty="0" err="1" smtClean="0">
                <a:solidFill>
                  <a:schemeClr val="tx1"/>
                </a:solidFill>
                <a:latin typeface="Times New Roman" panose="02020603050405020304" pitchFamily="18" charset="0"/>
                <a:cs typeface="Times New Roman" panose="02020603050405020304" pitchFamily="18" charset="0"/>
              </a:rPr>
              <a:t>Dermocarpa</a:t>
            </a:r>
            <a:endParaRPr lang="en-US" sz="1500" i="1" dirty="0" smtClean="0">
              <a:solidFill>
                <a:schemeClr val="tx1"/>
              </a:solidFill>
              <a:latin typeface="Times New Roman" panose="02020603050405020304" pitchFamily="18" charset="0"/>
              <a:cs typeface="Times New Roman" panose="02020603050405020304" pitchFamily="18" charset="0"/>
            </a:endParaRPr>
          </a:p>
          <a:p>
            <a:r>
              <a:rPr lang="en-US" sz="1500" i="1" dirty="0" smtClean="0">
                <a:solidFill>
                  <a:schemeClr val="tx1"/>
                </a:solidFill>
                <a:latin typeface="Times New Roman" panose="02020603050405020304" pitchFamily="18" charset="0"/>
                <a:cs typeface="Times New Roman" panose="02020603050405020304" pitchFamily="18" charset="0"/>
              </a:rPr>
              <a:t>           Паширенема – </a:t>
            </a:r>
            <a:r>
              <a:rPr lang="en-US" sz="1500" i="1" dirty="0" err="1" smtClean="0">
                <a:solidFill>
                  <a:schemeClr val="tx1"/>
                </a:solidFill>
                <a:latin typeface="Times New Roman" panose="02020603050405020304" pitchFamily="18" charset="0"/>
                <a:cs typeface="Times New Roman" panose="02020603050405020304" pitchFamily="18" charset="0"/>
              </a:rPr>
              <a:t>Pascherinema</a:t>
            </a:r>
            <a:endParaRPr lang="en-US" sz="1500" i="1" dirty="0" smtClean="0">
              <a:solidFill>
                <a:schemeClr val="tx1"/>
              </a:solidFill>
              <a:latin typeface="Times New Roman" panose="02020603050405020304" pitchFamily="18" charset="0"/>
              <a:cs typeface="Times New Roman" panose="02020603050405020304" pitchFamily="18" charset="0"/>
            </a:endParaRPr>
          </a:p>
          <a:p>
            <a:r>
              <a:rPr lang="en-US" sz="1500" i="1" dirty="0" smtClean="0">
                <a:solidFill>
                  <a:schemeClr val="tx1"/>
                </a:solidFill>
                <a:latin typeface="Times New Roman" panose="02020603050405020304" pitchFamily="18" charset="0"/>
                <a:cs typeface="Times New Roman" panose="02020603050405020304" pitchFamily="18" charset="0"/>
              </a:rPr>
              <a:t>           Хамесифон - – </a:t>
            </a:r>
            <a:r>
              <a:rPr lang="en-US" sz="1500" i="1" dirty="0" err="1" smtClean="0">
                <a:solidFill>
                  <a:schemeClr val="tx1"/>
                </a:solidFill>
                <a:latin typeface="Times New Roman" panose="02020603050405020304" pitchFamily="18" charset="0"/>
                <a:cs typeface="Times New Roman" panose="02020603050405020304" pitchFamily="18" charset="0"/>
              </a:rPr>
              <a:t>Chamaesiphon</a:t>
            </a:r>
            <a:endParaRPr lang="en-US" sz="1500" i="1" dirty="0" smtClean="0">
              <a:solidFill>
                <a:schemeClr val="tx1"/>
              </a:solidFill>
              <a:latin typeface="Times New Roman" panose="02020603050405020304" pitchFamily="18" charset="0"/>
              <a:cs typeface="Times New Roman" panose="02020603050405020304" pitchFamily="18" charset="0"/>
            </a:endParaRPr>
          </a:p>
          <a:p>
            <a:r>
              <a:rPr lang="en-US" sz="1600" b="1" i="1" dirty="0" smtClean="0">
                <a:solidFill>
                  <a:schemeClr val="tx1"/>
                </a:solidFill>
                <a:latin typeface="Times New Roman" panose="02020603050405020304" pitchFamily="18" charset="0"/>
                <a:cs typeface="Times New Roman" panose="02020603050405020304" pitchFamily="18" charset="0"/>
              </a:rPr>
              <a:t>Класс: </a:t>
            </a:r>
            <a:r>
              <a:rPr lang="en-US" sz="1500" i="1" dirty="0" smtClean="0">
                <a:solidFill>
                  <a:schemeClr val="tx1"/>
                </a:solidFill>
                <a:latin typeface="Times New Roman" panose="02020603050405020304" pitchFamily="18" charset="0"/>
                <a:cs typeface="Times New Roman" panose="02020603050405020304" pitchFamily="18" charset="0"/>
              </a:rPr>
              <a:t>Гормогониялар – </a:t>
            </a:r>
            <a:r>
              <a:rPr lang="en-US" sz="1500" i="1" dirty="0" err="1" smtClean="0">
                <a:solidFill>
                  <a:schemeClr val="tx1"/>
                </a:solidFill>
                <a:latin typeface="Times New Roman" panose="02020603050405020304" pitchFamily="18" charset="0"/>
                <a:cs typeface="Times New Roman" panose="02020603050405020304" pitchFamily="18" charset="0"/>
              </a:rPr>
              <a:t>Hormogoniophyceae</a:t>
            </a:r>
            <a:endParaRPr lang="en-US" sz="1500" i="1" dirty="0" smtClean="0">
              <a:solidFill>
                <a:schemeClr val="tx1"/>
              </a:solidFill>
              <a:latin typeface="Times New Roman" panose="02020603050405020304" pitchFamily="18" charset="0"/>
              <a:cs typeface="Times New Roman" panose="02020603050405020304" pitchFamily="18" charset="0"/>
            </a:endParaRPr>
          </a:p>
          <a:p>
            <a:r>
              <a:rPr lang="en-US" sz="1600" b="1" i="1" dirty="0" smtClean="0">
                <a:solidFill>
                  <a:schemeClr val="tx1"/>
                </a:solidFill>
                <a:latin typeface="Times New Roman" panose="02020603050405020304" pitchFamily="18" charset="0"/>
                <a:cs typeface="Times New Roman" panose="02020603050405020304" pitchFamily="18" charset="0"/>
              </a:rPr>
              <a:t>Туыс: </a:t>
            </a:r>
            <a:r>
              <a:rPr lang="en-US" sz="1500" i="1" dirty="0" smtClean="0">
                <a:solidFill>
                  <a:schemeClr val="tx1"/>
                </a:solidFill>
                <a:latin typeface="Times New Roman" panose="02020603050405020304" pitchFamily="18" charset="0"/>
                <a:cs typeface="Times New Roman" panose="02020603050405020304" pitchFamily="18" charset="0"/>
              </a:rPr>
              <a:t>Осциллатория – </a:t>
            </a:r>
            <a:r>
              <a:rPr lang="en-US" sz="1500" i="1" dirty="0" err="1" smtClean="0">
                <a:solidFill>
                  <a:schemeClr val="tx1"/>
                </a:solidFill>
                <a:latin typeface="Times New Roman" panose="02020603050405020304" pitchFamily="18" charset="0"/>
                <a:cs typeface="Times New Roman" panose="02020603050405020304" pitchFamily="18" charset="0"/>
              </a:rPr>
              <a:t>Oscillatoria</a:t>
            </a:r>
            <a:endParaRPr lang="en-US" sz="1500" i="1" dirty="0" smtClean="0">
              <a:solidFill>
                <a:schemeClr val="tx1"/>
              </a:solidFill>
              <a:latin typeface="Times New Roman" panose="02020603050405020304" pitchFamily="18" charset="0"/>
              <a:cs typeface="Times New Roman" panose="02020603050405020304" pitchFamily="18" charset="0"/>
            </a:endParaRPr>
          </a:p>
          <a:p>
            <a:r>
              <a:rPr lang="en-US" sz="1500" i="1" dirty="0" smtClean="0">
                <a:solidFill>
                  <a:schemeClr val="tx1"/>
                </a:solidFill>
                <a:latin typeface="Times New Roman" panose="02020603050405020304" pitchFamily="18" charset="0"/>
                <a:cs typeface="Times New Roman" panose="02020603050405020304" pitchFamily="18" charset="0"/>
              </a:rPr>
              <a:t>           Спирулина – </a:t>
            </a:r>
            <a:r>
              <a:rPr lang="en-US" sz="1500" i="1" dirty="0" err="1" smtClean="0">
                <a:solidFill>
                  <a:schemeClr val="tx1"/>
                </a:solidFill>
                <a:latin typeface="Times New Roman" panose="02020603050405020304" pitchFamily="18" charset="0"/>
                <a:cs typeface="Times New Roman" panose="02020603050405020304" pitchFamily="18" charset="0"/>
              </a:rPr>
              <a:t>Spirulina</a:t>
            </a:r>
            <a:endParaRPr lang="en-US" sz="1500" i="1" dirty="0" smtClean="0">
              <a:solidFill>
                <a:schemeClr val="tx1"/>
              </a:solidFill>
              <a:latin typeface="Times New Roman" panose="02020603050405020304" pitchFamily="18" charset="0"/>
              <a:cs typeface="Times New Roman" panose="02020603050405020304" pitchFamily="18" charset="0"/>
            </a:endParaRPr>
          </a:p>
          <a:p>
            <a:r>
              <a:rPr lang="en-US" sz="1500" i="1" dirty="0" smtClean="0">
                <a:solidFill>
                  <a:schemeClr val="tx1"/>
                </a:solidFill>
                <a:latin typeface="Times New Roman" panose="02020603050405020304" pitchFamily="18" charset="0"/>
                <a:cs typeface="Times New Roman" panose="02020603050405020304" pitchFamily="18" charset="0"/>
              </a:rPr>
              <a:t>           Лингвия – </a:t>
            </a:r>
            <a:r>
              <a:rPr lang="en-US" sz="1500" i="1" dirty="0" err="1" smtClean="0">
                <a:solidFill>
                  <a:schemeClr val="tx1"/>
                </a:solidFill>
                <a:latin typeface="Times New Roman" panose="02020603050405020304" pitchFamily="18" charset="0"/>
                <a:cs typeface="Times New Roman" panose="02020603050405020304" pitchFamily="18" charset="0"/>
              </a:rPr>
              <a:t>Lyngbya</a:t>
            </a:r>
            <a:endParaRPr lang="en-US" sz="1500" i="1" dirty="0" smtClean="0">
              <a:solidFill>
                <a:schemeClr val="tx1"/>
              </a:solidFill>
              <a:latin typeface="Times New Roman" panose="02020603050405020304" pitchFamily="18" charset="0"/>
              <a:cs typeface="Times New Roman" panose="02020603050405020304" pitchFamily="18" charset="0"/>
            </a:endParaRPr>
          </a:p>
          <a:p>
            <a:r>
              <a:rPr lang="en-US" sz="1500" i="1" dirty="0" smtClean="0">
                <a:solidFill>
                  <a:schemeClr val="tx1"/>
                </a:solidFill>
                <a:latin typeface="Times New Roman" panose="02020603050405020304" pitchFamily="18" charset="0"/>
                <a:cs typeface="Times New Roman" panose="02020603050405020304" pitchFamily="18" charset="0"/>
              </a:rPr>
              <a:t>           Анабена - </a:t>
            </a:r>
            <a:r>
              <a:rPr lang="en-US" sz="1500" i="1" dirty="0" err="1" smtClean="0">
                <a:solidFill>
                  <a:schemeClr val="tx1"/>
                </a:solidFill>
                <a:latin typeface="Times New Roman" panose="02020603050405020304" pitchFamily="18" charset="0"/>
                <a:cs typeface="Times New Roman" panose="02020603050405020304" pitchFamily="18" charset="0"/>
              </a:rPr>
              <a:t>Anabena</a:t>
            </a:r>
            <a:endParaRPr lang="en-US" sz="1500" i="1" dirty="0" smtClean="0">
              <a:solidFill>
                <a:schemeClr val="tx1"/>
              </a:solidFill>
              <a:latin typeface="Times New Roman" panose="02020603050405020304" pitchFamily="18" charset="0"/>
              <a:cs typeface="Times New Roman" panose="02020603050405020304" pitchFamily="18" charset="0"/>
            </a:endParaRPr>
          </a:p>
          <a:p>
            <a:r>
              <a:rPr lang="en-US" sz="1500" i="1" dirty="0" smtClean="0">
                <a:solidFill>
                  <a:schemeClr val="tx1"/>
                </a:solidFill>
                <a:latin typeface="Times New Roman" panose="02020603050405020304" pitchFamily="18" charset="0"/>
                <a:cs typeface="Times New Roman" panose="02020603050405020304" pitchFamily="18" charset="0"/>
              </a:rPr>
              <a:t>           Носток – </a:t>
            </a:r>
            <a:r>
              <a:rPr lang="en-US" sz="1500" i="1" dirty="0" err="1" smtClean="0">
                <a:solidFill>
                  <a:schemeClr val="tx1"/>
                </a:solidFill>
                <a:latin typeface="Times New Roman" panose="02020603050405020304" pitchFamily="18" charset="0"/>
                <a:cs typeface="Times New Roman" panose="02020603050405020304" pitchFamily="18" charset="0"/>
              </a:rPr>
              <a:t>Nostoc</a:t>
            </a:r>
            <a:endParaRPr lang="en-US" sz="1500" i="1" dirty="0" smtClean="0">
              <a:solidFill>
                <a:schemeClr val="tx1"/>
              </a:solidFill>
              <a:latin typeface="Times New Roman" panose="02020603050405020304" pitchFamily="18" charset="0"/>
              <a:cs typeface="Times New Roman" panose="02020603050405020304" pitchFamily="18" charset="0"/>
            </a:endParaRPr>
          </a:p>
          <a:p>
            <a:r>
              <a:rPr lang="en-US" sz="1500" i="1" dirty="0" smtClean="0">
                <a:solidFill>
                  <a:schemeClr val="tx1"/>
                </a:solidFill>
                <a:latin typeface="Times New Roman" panose="02020603050405020304" pitchFamily="18" charset="0"/>
                <a:cs typeface="Times New Roman" panose="02020603050405020304" pitchFamily="18" charset="0"/>
              </a:rPr>
              <a:t>           Толипотрикс – </a:t>
            </a:r>
            <a:r>
              <a:rPr lang="en-US" sz="1500" i="1" dirty="0" err="1" smtClean="0">
                <a:solidFill>
                  <a:schemeClr val="tx1"/>
                </a:solidFill>
                <a:latin typeface="Times New Roman" panose="02020603050405020304" pitchFamily="18" charset="0"/>
                <a:cs typeface="Times New Roman" panose="02020603050405020304" pitchFamily="18" charset="0"/>
              </a:rPr>
              <a:t>Tolipotrix</a:t>
            </a:r>
            <a:endParaRPr lang="en-US" sz="1500" i="1" dirty="0" smtClean="0">
              <a:solidFill>
                <a:schemeClr val="tx1"/>
              </a:solidFill>
              <a:latin typeface="Times New Roman" panose="02020603050405020304" pitchFamily="18" charset="0"/>
              <a:cs typeface="Times New Roman" panose="02020603050405020304" pitchFamily="18" charset="0"/>
            </a:endParaRPr>
          </a:p>
          <a:p>
            <a:r>
              <a:rPr lang="en-US" sz="1500" i="1" dirty="0" smtClean="0">
                <a:solidFill>
                  <a:schemeClr val="tx1"/>
                </a:solidFill>
                <a:latin typeface="Times New Roman" panose="02020603050405020304" pitchFamily="18" charset="0"/>
                <a:cs typeface="Times New Roman" panose="02020603050405020304" pitchFamily="18" charset="0"/>
              </a:rPr>
              <a:t>           Ривулярия -  </a:t>
            </a:r>
            <a:r>
              <a:rPr lang="en-US" sz="1500" i="1" dirty="0" err="1" smtClean="0">
                <a:solidFill>
                  <a:schemeClr val="tx1"/>
                </a:solidFill>
                <a:latin typeface="Times New Roman" panose="02020603050405020304" pitchFamily="18" charset="0"/>
                <a:cs typeface="Times New Roman" panose="02020603050405020304" pitchFamily="18" charset="0"/>
              </a:rPr>
              <a:t>Rivularia</a:t>
            </a:r>
            <a:endParaRPr lang="en-US" sz="1500" i="1" dirty="0" smtClean="0">
              <a:solidFill>
                <a:schemeClr val="tx1"/>
              </a:solidFill>
              <a:latin typeface="Times New Roman" panose="02020603050405020304" pitchFamily="18" charset="0"/>
              <a:cs typeface="Times New Roman" panose="02020603050405020304" pitchFamily="18" charset="0"/>
            </a:endParaRPr>
          </a:p>
          <a:p>
            <a:r>
              <a:rPr lang="en-US" sz="1500" i="1" dirty="0" smtClean="0">
                <a:solidFill>
                  <a:schemeClr val="tx1"/>
                </a:solidFill>
                <a:latin typeface="Times New Roman" panose="02020603050405020304" pitchFamily="18" charset="0"/>
                <a:cs typeface="Times New Roman" panose="02020603050405020304" pitchFamily="18" charset="0"/>
              </a:rPr>
              <a:t>           Глеотрикия - </a:t>
            </a:r>
            <a:r>
              <a:rPr lang="en-US" sz="1500" i="1" dirty="0" err="1" smtClean="0">
                <a:solidFill>
                  <a:schemeClr val="tx1"/>
                </a:solidFill>
                <a:latin typeface="Times New Roman" panose="02020603050405020304" pitchFamily="18" charset="0"/>
                <a:cs typeface="Times New Roman" panose="02020603050405020304" pitchFamily="18" charset="0"/>
              </a:rPr>
              <a:t>Gloeotrichia</a:t>
            </a:r>
            <a:r>
              <a:rPr lang="en-US" sz="1500" i="1" dirty="0" smtClean="0">
                <a:solidFill>
                  <a:schemeClr val="tx1"/>
                </a:solidFill>
                <a:latin typeface="Times New Roman" panose="02020603050405020304" pitchFamily="18" charset="0"/>
                <a:cs typeface="Times New Roman" panose="02020603050405020304" pitchFamily="18" charset="0"/>
              </a:rPr>
              <a:t>   </a:t>
            </a:r>
            <a:r>
              <a:rPr lang="en-US" sz="1500" dirty="0" smtClean="0">
                <a:solidFill>
                  <a:schemeClr val="tx1"/>
                </a:solidFill>
                <a:latin typeface="Times New Roman" panose="02020603050405020304" pitchFamily="18" charset="0"/>
                <a:cs typeface="Times New Roman" panose="02020603050405020304" pitchFamily="18" charset="0"/>
              </a:rPr>
              <a:t>       </a:t>
            </a:r>
          </a:p>
        </p:txBody>
      </p:sp>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274638"/>
            <a:ext cx="8229600" cy="922114"/>
          </a:xfrm>
        </p:spPr>
        <p:txBody>
          <a:bodyPr/>
          <a:lstStyle/>
          <a:p>
            <a:r>
              <a:rPr lang="en-US" sz="4800" b="1" i="1" dirty="0" smtClean="0">
                <a:ln>
                  <a:solidFill>
                    <a:sysClr val="windowText" lastClr="000000"/>
                  </a:solidFill>
                </a:ln>
              </a:rPr>
              <a:t>Құрылысы</a:t>
            </a:r>
          </a:p>
        </p:txBody>
      </p:sp>
      <p:graphicFrame>
        <p:nvGraphicFramePr>
          <p:cNvPr id="7" name="Содержимое 6"/>
          <p:cNvGraphicFramePr>
            <a:graphicFrameLocks noGrp="1"/>
          </p:cNvGraphicFramePr>
          <p:nvPr>
            <p:ph idx="1"/>
          </p:nvPr>
        </p:nvGraphicFramePr>
        <p:xfrm>
          <a:off x="457200" y="1404903"/>
          <a:ext cx="82296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800" b="1" i="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reflection blurRad="6350" stA="60000" endA="900" endPos="60000" dist="60007" dir="5400000" sy="-100000" algn="bl" rotWithShape="0"/>
                </a:effectLst>
              </a:rPr>
              <a:t>Қоректенуі</a:t>
            </a:r>
          </a:p>
        </p:txBody>
      </p:sp>
      <p:graphicFrame>
        <p:nvGraphicFramePr>
          <p:cNvPr id="4" name="Содержимое 3"/>
          <p:cNvGraphicFramePr>
            <a:graphicFrameLocks noGrp="1"/>
          </p:cNvGraphicFramePr>
          <p:nvPr>
            <p:ph idx="1"/>
          </p:nvPr>
        </p:nvGraphicFramePr>
        <p:xfrm>
          <a:off x="457200" y="1600200"/>
          <a:ext cx="8229600" cy="2260848"/>
        </p:xfrm>
        <a:graphic>
          <a:graphicData uri="http://schemas.openxmlformats.org/drawingml/2006/table">
            <a:tbl>
              <a:tblPr firstRow="1">
                <a:tableStyleId>{37CE84F3-28C3-443E-9E96-99CF82512B78}</a:tableStyleId>
              </a:tblPr>
              <a:tblGrid>
                <a:gridCol w="4114800"/>
                <a:gridCol w="4114800"/>
              </a:tblGrid>
              <a:tr h="457200">
                <a:tc>
                  <a:txBody>
                    <a:bodyPr/>
                    <a:lstStyle/>
                    <a:p>
                      <a:r>
                        <a:rPr lang="en-US" dirty="0" smtClean="0"/>
                        <a:t>Автотрофты</a:t>
                      </a:r>
                    </a:p>
                  </a:txBody>
                  <a:tcPr/>
                </a:tc>
                <a:tc>
                  <a:txBody>
                    <a:bodyPr/>
                    <a:lstStyle/>
                    <a:p>
                      <a:r>
                        <a:rPr lang="en-US" dirty="0" smtClean="0"/>
                        <a:t>Миксотрофты </a:t>
                      </a:r>
                    </a:p>
                  </a:txBody>
                  <a:tcPr/>
                </a:tc>
              </a:tr>
              <a:tr h="1803668">
                <a:tc>
                  <a:txBody>
                    <a:bodyPr/>
                    <a:lstStyle/>
                    <a:p>
                      <a:r>
                        <a:rPr lang="en-US" dirty="0" smtClean="0"/>
                        <a:t>Көк Жасыл Балдыр фотосинтез кезінде өсімдіктер сияқты крахмал түзбейді, оның орнына жануарларға тән гликопротеидтер (полисахаридтер) пайда болады. </a:t>
                      </a:r>
                    </a:p>
                  </a:txBody>
                  <a:tcPr/>
                </a:tc>
                <a:tc>
                  <a:txBody>
                    <a:bodyPr/>
                    <a:lstStyle/>
                    <a:p>
                      <a:r>
                        <a:rPr lang="en-US" dirty="0" smtClean="0"/>
                        <a:t>Шіріген органикалық заттар мен ластанған суларды мекендейді де фотосинтезбен қатар дайын органикалық қалдықтармен қоректенеді</a:t>
                      </a:r>
                    </a:p>
                  </a:txBody>
                  <a:tcPr/>
                </a:tc>
              </a:tr>
            </a:tbl>
          </a:graphicData>
        </a:graphic>
      </p:graphicFrame>
      <p:pic>
        <p:nvPicPr>
          <p:cNvPr id="1028" name="Picture 4" descr="ÐÐ°ÑÑÐ¸Ð½ÐºÐ¸ Ð¿Ð¾ Ð·Ð°Ð¿ÑÐ¾ÑÑ ÑÐ¸Ð°Ð½Ð¾Ð±Ð°ÐºÑÐµÑÐ¸Ð¸"/>
          <p:cNvPicPr>
            <a:picLocks noChangeAspect="1" noChangeArrowheads="1"/>
          </p:cNvPicPr>
          <p:nvPr/>
        </p:nvPicPr>
        <p:blipFill>
          <a:blip r:embed="rId2" cstate="print"/>
          <a:srcRect/>
          <a:stretch>
            <a:fillRect/>
          </a:stretch>
        </p:blipFill>
        <p:spPr bwMode="auto">
          <a:xfrm>
            <a:off x="683568" y="4221088"/>
            <a:ext cx="3600400" cy="22128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https://im0-tub-kz.yandex.net/i?id=cf3c23f3a22587382255b823e789f928&amp;n=13&amp;exp=1"/>
          <p:cNvPicPr>
            <a:picLocks noChangeAspect="1" noChangeArrowheads="1"/>
          </p:cNvPicPr>
          <p:nvPr/>
        </p:nvPicPr>
        <p:blipFill>
          <a:blip r:embed="rId3" cstate="print"/>
          <a:srcRect/>
          <a:stretch>
            <a:fillRect/>
          </a:stretch>
        </p:blipFill>
        <p:spPr bwMode="auto">
          <a:xfrm>
            <a:off x="4788024" y="4221088"/>
            <a:ext cx="3456384" cy="2289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heel spokes="2"/>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4175" y="537210"/>
            <a:ext cx="8229600" cy="582613"/>
          </a:xfrm>
        </p:spPr>
        <p:txBody>
          <a:bodyPr/>
          <a:lstStyle/>
          <a:p>
            <a:r>
              <a:rPr lang="en-US" sz="5400" b="1" i="1" dirty="0" smtClean="0">
                <a:ln/>
                <a:solidFill>
                  <a:schemeClr val="tx2">
                    <a:lumMod val="50000"/>
                  </a:schemeClr>
                </a:solidFill>
                <a:effectLst>
                  <a:reflection blurRad="6350" stA="53000" endA="300" endPos="35500" dir="5400000" sy="-90000" algn="bl" rotWithShape="0"/>
                </a:effectLst>
              </a:rPr>
              <a:t>Көбеюі </a:t>
            </a:r>
          </a:p>
        </p:txBody>
      </p:sp>
      <p:sp>
        <p:nvSpPr>
          <p:cNvPr id="3" name="Содержимое 2"/>
          <p:cNvSpPr>
            <a:spLocks noGrp="1"/>
          </p:cNvSpPr>
          <p:nvPr>
            <p:ph idx="1"/>
          </p:nvPr>
        </p:nvSpPr>
        <p:spPr>
          <a:xfrm>
            <a:off x="457200" y="1600200"/>
            <a:ext cx="4258816" cy="4525963"/>
          </a:xfrm>
        </p:spPr>
        <p:txBody>
          <a:bodyPr>
            <a:normAutofit fontScale="55000" lnSpcReduction="20000"/>
          </a:bodyPr>
          <a:lstStyle/>
          <a:p>
            <a:r>
              <a:rPr lang="ru-RU" i="1" dirty="0" err="1" smtClean="0"/>
              <a:t>Көк </a:t>
            </a:r>
            <a:r>
              <a:rPr lang="ru-RU" i="1" dirty="0" smtClean="0"/>
              <a:t>– </a:t>
            </a:r>
            <a:r>
              <a:rPr lang="ru-RU" i="1" dirty="0" err="1" smtClean="0"/>
              <a:t>жасыл</a:t>
            </a:r>
            <a:r>
              <a:rPr lang="ru-RU" i="1" dirty="0" smtClean="0"/>
              <a:t> </a:t>
            </a:r>
            <a:r>
              <a:rPr lang="ru-RU" i="1" dirty="0" err="1" smtClean="0"/>
              <a:t>балдырлар</a:t>
            </a:r>
            <a:r>
              <a:rPr lang="ru-RU" i="1" dirty="0" smtClean="0"/>
              <a:t> </a:t>
            </a:r>
            <a:r>
              <a:rPr lang="ru-RU" i="1" dirty="0" err="1" smtClean="0"/>
              <a:t>негізінен</a:t>
            </a:r>
            <a:r>
              <a:rPr lang="ru-RU" i="1" dirty="0" smtClean="0"/>
              <a:t> </a:t>
            </a:r>
            <a:r>
              <a:rPr lang="ru-RU" i="1" dirty="0" err="1" smtClean="0"/>
              <a:t>вегетативтік</a:t>
            </a:r>
            <a:r>
              <a:rPr lang="ru-RU" i="1" dirty="0" smtClean="0"/>
              <a:t> </a:t>
            </a:r>
            <a:r>
              <a:rPr lang="ru-RU" i="1" dirty="0" err="1" smtClean="0"/>
              <a:t>жолмен</a:t>
            </a:r>
            <a:r>
              <a:rPr lang="ru-RU" i="1" dirty="0" smtClean="0"/>
              <a:t> </a:t>
            </a:r>
            <a:r>
              <a:rPr lang="ru-RU" i="1" dirty="0" err="1" smtClean="0"/>
              <a:t>көбейеді.</a:t>
            </a:r>
            <a:r>
              <a:rPr lang="ru-RU" i="1" dirty="0" smtClean="0"/>
              <a:t> </a:t>
            </a:r>
            <a:r>
              <a:rPr lang="ru-RU" i="1" dirty="0" err="1" smtClean="0"/>
              <a:t>Бір</a:t>
            </a:r>
            <a:r>
              <a:rPr lang="ru-RU" i="1" dirty="0" smtClean="0"/>
              <a:t> </a:t>
            </a:r>
            <a:r>
              <a:rPr lang="ru-RU" i="1" dirty="0" err="1" smtClean="0"/>
              <a:t>клеткалы</a:t>
            </a:r>
            <a:r>
              <a:rPr lang="ru-RU" i="1" dirty="0" smtClean="0"/>
              <a:t> </a:t>
            </a:r>
            <a:r>
              <a:rPr lang="ru-RU" i="1" dirty="0" err="1" smtClean="0"/>
              <a:t>организмдер</a:t>
            </a:r>
            <a:r>
              <a:rPr lang="ru-RU" i="1" dirty="0" smtClean="0"/>
              <a:t> </a:t>
            </a:r>
            <a:r>
              <a:rPr lang="ru-RU" i="1" dirty="0" err="1" smtClean="0"/>
              <a:t>клетканың бірнеше</a:t>
            </a:r>
            <a:r>
              <a:rPr lang="ru-RU" i="1" dirty="0" smtClean="0"/>
              <a:t> </a:t>
            </a:r>
            <a:r>
              <a:rPr lang="ru-RU" i="1" dirty="0" err="1" smtClean="0"/>
              <a:t>ұсақ бөлшектерге бөлініп кетуінің </a:t>
            </a:r>
            <a:r>
              <a:rPr lang="ru-RU" i="1" dirty="0" smtClean="0"/>
              <a:t>ал </a:t>
            </a:r>
            <a:r>
              <a:rPr lang="ru-RU" i="1" dirty="0" err="1" smtClean="0"/>
              <a:t>көп клеткалыларының жіпше-гетероциста</a:t>
            </a:r>
            <a:r>
              <a:rPr lang="ru-RU" i="1" dirty="0" smtClean="0"/>
              <a:t> </a:t>
            </a:r>
            <a:r>
              <a:rPr lang="ru-RU" i="1" dirty="0" err="1" smtClean="0"/>
              <a:t>немесе</a:t>
            </a:r>
            <a:r>
              <a:rPr lang="ru-RU" i="1" dirty="0" smtClean="0"/>
              <a:t> </a:t>
            </a:r>
            <a:r>
              <a:rPr lang="ru-RU" i="1" dirty="0" err="1" smtClean="0"/>
              <a:t>маманданбаған өлі клеткалар</a:t>
            </a:r>
            <a:r>
              <a:rPr lang="ru-RU" i="1" dirty="0" smtClean="0"/>
              <a:t> </a:t>
            </a:r>
            <a:r>
              <a:rPr lang="ru-RU" i="1" dirty="0" err="1" smtClean="0"/>
              <a:t>арқылы үзіліп кетуінің нәтижесінде жүзеге асады</a:t>
            </a:r>
            <a:r>
              <a:rPr lang="ru-RU" i="1" dirty="0" smtClean="0"/>
              <a:t>. </a:t>
            </a:r>
            <a:r>
              <a:rPr lang="ru-RU" i="1" dirty="0" err="1" smtClean="0"/>
              <a:t>Жіпшенің вегетативні</a:t>
            </a:r>
            <a:r>
              <a:rPr lang="ru-RU" i="1" dirty="0" smtClean="0"/>
              <a:t> </a:t>
            </a:r>
            <a:r>
              <a:rPr lang="ru-RU" i="1" dirty="0" err="1" smtClean="0"/>
              <a:t>көбеюге қажетті участогі</a:t>
            </a:r>
            <a:r>
              <a:rPr lang="ru-RU" i="1" dirty="0" smtClean="0"/>
              <a:t> </a:t>
            </a:r>
            <a:r>
              <a:rPr lang="ru-RU" i="1" dirty="0" err="1" smtClean="0"/>
              <a:t>гармогония</a:t>
            </a:r>
            <a:r>
              <a:rPr lang="ru-RU" i="1" dirty="0" smtClean="0"/>
              <a:t> </a:t>
            </a:r>
            <a:r>
              <a:rPr lang="ru-RU" i="1" dirty="0" err="1" smtClean="0"/>
              <a:t>деп</a:t>
            </a:r>
            <a:r>
              <a:rPr lang="ru-RU" i="1" dirty="0" smtClean="0"/>
              <a:t> </a:t>
            </a:r>
            <a:r>
              <a:rPr lang="ru-RU" i="1" dirty="0" err="1" smtClean="0"/>
              <a:t>аталынады</a:t>
            </a:r>
            <a:r>
              <a:rPr lang="ru-RU" i="1" dirty="0" smtClean="0"/>
              <a:t>. </a:t>
            </a:r>
            <a:r>
              <a:rPr lang="ru-RU" i="1" dirty="0" err="1" smtClean="0"/>
              <a:t>Арнайы</a:t>
            </a:r>
            <a:r>
              <a:rPr lang="ru-RU" i="1" dirty="0" smtClean="0"/>
              <a:t> </a:t>
            </a:r>
            <a:r>
              <a:rPr lang="ru-RU" i="1" dirty="0" err="1" smtClean="0"/>
              <a:t>маманданған көбею органдары</a:t>
            </a:r>
            <a:r>
              <a:rPr lang="ru-RU" i="1" dirty="0" smtClean="0"/>
              <a:t> </a:t>
            </a:r>
            <a:r>
              <a:rPr lang="ru-RU" i="1" dirty="0" err="1" smtClean="0"/>
              <a:t>болмайды</a:t>
            </a:r>
            <a:r>
              <a:rPr lang="ru-RU" i="1" dirty="0" smtClean="0"/>
              <a:t>. </a:t>
            </a:r>
            <a:r>
              <a:rPr lang="ru-RU" i="1" dirty="0" err="1" smtClean="0"/>
              <a:t>Жыныстық көбею жоқ.</a:t>
            </a:r>
            <a:r>
              <a:rPr lang="ru-RU" i="1" dirty="0" smtClean="0"/>
              <a:t> </a:t>
            </a:r>
            <a:r>
              <a:rPr lang="ru-RU" i="1" dirty="0" err="1" smtClean="0"/>
              <a:t>Қолайсыз жағдайларда клеткалардан</a:t>
            </a:r>
            <a:r>
              <a:rPr lang="ru-RU" i="1" dirty="0" smtClean="0"/>
              <a:t> </a:t>
            </a:r>
            <a:r>
              <a:rPr lang="ru-RU" i="1" dirty="0" err="1" smtClean="0"/>
              <a:t>қабықшалары қалың споралар</a:t>
            </a:r>
            <a:r>
              <a:rPr lang="ru-RU" i="1" dirty="0" smtClean="0"/>
              <a:t> </a:t>
            </a:r>
            <a:r>
              <a:rPr lang="ru-RU" i="1" dirty="0" err="1" smtClean="0"/>
              <a:t>түзіледі.</a:t>
            </a:r>
            <a:r>
              <a:rPr lang="ru-RU" i="1" dirty="0" smtClean="0"/>
              <a:t> </a:t>
            </a:r>
            <a:endParaRPr lang="ru-RU" i="1" dirty="0"/>
          </a:p>
        </p:txBody>
      </p:sp>
      <p:pic>
        <p:nvPicPr>
          <p:cNvPr id="4" name="Рисунок 3" descr="slide-17.jpg"/>
          <p:cNvPicPr>
            <a:picLocks noChangeAspect="1"/>
          </p:cNvPicPr>
          <p:nvPr/>
        </p:nvPicPr>
        <p:blipFill>
          <a:blip r:embed="rId2" cstate="print">
            <a:clrChange>
              <a:clrFrom>
                <a:srgbClr val="FFFFFF">
                  <a:alpha val="100000"/>
                </a:srgbClr>
              </a:clrFrom>
              <a:clrTo>
                <a:srgbClr val="FFFFFF">
                  <a:alpha val="100000"/>
                  <a:alpha val="0"/>
                </a:srgbClr>
              </a:clrTo>
            </a:clrChange>
          </a:blip>
          <a:stretch>
            <a:fillRect/>
          </a:stretch>
        </p:blipFill>
        <p:spPr>
          <a:xfrm>
            <a:off x="4716269" y="1210464"/>
            <a:ext cx="4176464" cy="4680520"/>
          </a:xfrm>
          <a:prstGeom prst="rect">
            <a:avLst/>
          </a:prstGeom>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ln/>
                <a:solidFill>
                  <a:schemeClr val="tx2">
                    <a:lumMod val="50000"/>
                  </a:schemeClr>
                </a:solidFill>
                <a:effectLst>
                  <a:reflection blurRad="6350" stA="53000" endA="300" endPos="35500" dir="5400000" sy="-90000" algn="bl" rotWithShape="0"/>
                </a:effectLst>
              </a:rPr>
              <a:t>Көк-жасыл балдырлардың алуантүрлілігі </a:t>
            </a:r>
          </a:p>
        </p:txBody>
      </p:sp>
      <p:sp>
        <p:nvSpPr>
          <p:cNvPr id="21508" name="AutoShape 4" descr="https://basetop.ru/wp-content/uploads/2017/02/dhu0qwpv.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pic>
        <p:nvPicPr>
          <p:cNvPr id="21509" name="Picture 5" descr="C:\Users\Admin\Desktop\dhu0qwpv.jpg"/>
          <p:cNvPicPr>
            <a:picLocks noChangeAspect="1" noChangeArrowheads="1"/>
          </p:cNvPicPr>
          <p:nvPr/>
        </p:nvPicPr>
        <p:blipFill>
          <a:blip r:embed="rId2" cstate="print"/>
          <a:srcRect/>
          <a:stretch>
            <a:fillRect/>
          </a:stretch>
        </p:blipFill>
        <p:spPr bwMode="auto">
          <a:xfrm flipH="1">
            <a:off x="395536" y="1556792"/>
            <a:ext cx="3320129" cy="2376264"/>
          </a:xfrm>
          <a:prstGeom prst="rect">
            <a:avLst/>
          </a:prstGeom>
          <a:noFill/>
        </p:spPr>
      </p:pic>
      <p:pic>
        <p:nvPicPr>
          <p:cNvPr id="21510" name="Picture 6" descr="C:\Users\Admin\Desktop\283637501.jpg"/>
          <p:cNvPicPr>
            <a:picLocks noChangeAspect="1" noChangeArrowheads="1"/>
          </p:cNvPicPr>
          <p:nvPr/>
        </p:nvPicPr>
        <p:blipFill>
          <a:blip r:embed="rId3" cstate="print"/>
          <a:srcRect/>
          <a:stretch>
            <a:fillRect/>
          </a:stretch>
        </p:blipFill>
        <p:spPr bwMode="auto">
          <a:xfrm>
            <a:off x="3563888" y="3068960"/>
            <a:ext cx="2448272" cy="3253517"/>
          </a:xfrm>
          <a:prstGeom prst="rect">
            <a:avLst/>
          </a:prstGeom>
          <a:noFill/>
        </p:spPr>
      </p:pic>
      <p:sp>
        <p:nvSpPr>
          <p:cNvPr id="8" name="TextBox 7"/>
          <p:cNvSpPr txBox="1"/>
          <p:nvPr/>
        </p:nvSpPr>
        <p:spPr>
          <a:xfrm>
            <a:off x="1259632" y="4221088"/>
            <a:ext cx="1940560" cy="368300"/>
          </a:xfrm>
          <a:prstGeom prst="rect">
            <a:avLst/>
          </a:prstGeom>
          <a:noFill/>
        </p:spPr>
        <p:txBody>
          <a:bodyPr wrap="none" rtlCol="0">
            <a:spAutoFit/>
          </a:bodyPr>
          <a:lstStyle/>
          <a:p>
            <a:r>
              <a:rPr lang="en-US" b="1" i="1" dirty="0" smtClean="0"/>
              <a:t>Осциллатория</a:t>
            </a:r>
            <a:endParaRPr lang="ru-RU" b="1" i="1" dirty="0"/>
          </a:p>
        </p:txBody>
      </p:sp>
      <p:pic>
        <p:nvPicPr>
          <p:cNvPr id="10" name="Рисунок 9" descr="iCADLE5P6.jpg"/>
          <p:cNvPicPr>
            <a:picLocks noChangeAspect="1"/>
          </p:cNvPicPr>
          <p:nvPr/>
        </p:nvPicPr>
        <p:blipFill>
          <a:blip r:embed="rId4" cstate="print"/>
          <a:stretch>
            <a:fillRect/>
          </a:stretch>
        </p:blipFill>
        <p:spPr>
          <a:xfrm>
            <a:off x="5940152" y="1556792"/>
            <a:ext cx="2705100" cy="2520280"/>
          </a:xfrm>
          <a:prstGeom prst="rect">
            <a:avLst/>
          </a:prstGeom>
        </p:spPr>
      </p:pic>
      <p:sp>
        <p:nvSpPr>
          <p:cNvPr id="11" name="TextBox 10"/>
          <p:cNvSpPr txBox="1"/>
          <p:nvPr/>
        </p:nvSpPr>
        <p:spPr>
          <a:xfrm>
            <a:off x="4493900" y="6255727"/>
            <a:ext cx="1792605" cy="368300"/>
          </a:xfrm>
          <a:prstGeom prst="rect">
            <a:avLst/>
          </a:prstGeom>
          <a:noFill/>
        </p:spPr>
        <p:txBody>
          <a:bodyPr wrap="none" rtlCol="0">
            <a:spAutoFit/>
          </a:bodyPr>
          <a:lstStyle/>
          <a:p>
            <a:r>
              <a:rPr lang="en-US" b="1" i="1" dirty="0" smtClean="0"/>
              <a:t>Микроцистис</a:t>
            </a:r>
            <a:endParaRPr lang="ru-RU" b="1" i="1" dirty="0"/>
          </a:p>
        </p:txBody>
      </p:sp>
      <p:sp>
        <p:nvSpPr>
          <p:cNvPr id="13" name="TextBox 12"/>
          <p:cNvSpPr txBox="1"/>
          <p:nvPr/>
        </p:nvSpPr>
        <p:spPr>
          <a:xfrm>
            <a:off x="6516216" y="4437112"/>
            <a:ext cx="1507490" cy="368300"/>
          </a:xfrm>
          <a:prstGeom prst="rect">
            <a:avLst/>
          </a:prstGeom>
          <a:noFill/>
        </p:spPr>
        <p:txBody>
          <a:bodyPr wrap="none" rtlCol="0">
            <a:spAutoFit/>
          </a:bodyPr>
          <a:lstStyle/>
          <a:p>
            <a:r>
              <a:rPr lang="en-US" b="1" i="1" dirty="0" smtClean="0"/>
              <a:t>Хамесифон</a:t>
            </a:r>
            <a:endParaRPr lang="ru-RU" b="1" i="1" dirty="0"/>
          </a:p>
        </p:txBody>
      </p:sp>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4400" b="1" i="1" dirty="0" smtClean="0">
                <a:ln/>
                <a:solidFill>
                  <a:schemeClr val="tx2">
                    <a:lumMod val="50000"/>
                  </a:schemeClr>
                </a:solidFill>
                <a:effectLst>
                  <a:reflection blurRad="6350" stA="53000" endA="300" endPos="35500" dir="5400000" sy="-90000" algn="bl" rotWithShape="0"/>
                </a:effectLst>
              </a:rPr>
              <a:t>Шаруашылықтағы маңызы</a:t>
            </a:r>
          </a:p>
        </p:txBody>
      </p:sp>
      <p:sp>
        <p:nvSpPr>
          <p:cNvPr id="3" name="Содержимое 2"/>
          <p:cNvSpPr>
            <a:spLocks noGrp="1"/>
          </p:cNvSpPr>
          <p:nvPr>
            <p:ph idx="1"/>
          </p:nvPr>
        </p:nvSpPr>
        <p:spPr>
          <a:xfrm>
            <a:off x="457200" y="1244601"/>
            <a:ext cx="8229600" cy="2332856"/>
          </a:xfrm>
        </p:spPr>
        <p:txBody>
          <a:bodyPr>
            <a:normAutofit/>
          </a:bodyPr>
          <a:lstStyle/>
          <a:p>
            <a:r>
              <a:rPr lang="en-US" sz="2800" i="1" dirty="0" smtClean="0">
                <a:latin typeface="Times New Roman" panose="02020603050405020304" pitchFamily="18" charset="0"/>
                <a:cs typeface="Times New Roman" panose="02020603050405020304" pitchFamily="18" charset="0"/>
              </a:rPr>
              <a:t>Шаруашылыққа пайдалы түрлері де кездеседі. Оларды ластанған суларды биологиялық әдіспен тазартуға, малға азық ретінде және тағамға (Nostoc, Spyrulіna), егістікке тыңайтқыш ретінде пайдаланатындықтан арнайы өсіреді. </a:t>
            </a:r>
            <a:endParaRPr lang="ru-RU" sz="2800" i="1" dirty="0">
              <a:latin typeface="Times New Roman" panose="02020603050405020304" pitchFamily="18" charset="0"/>
              <a:cs typeface="Times New Roman" panose="02020603050405020304" pitchFamily="18" charset="0"/>
            </a:endParaRPr>
          </a:p>
        </p:txBody>
      </p:sp>
      <p:pic>
        <p:nvPicPr>
          <p:cNvPr id="4" name="Picture 2" descr="ÐÐ°ÑÑÐ¸Ð½ÐºÐ¸ Ð¿Ð¾ Ð·Ð°Ð¿ÑÐ¾ÑÑ ÑÐ¸Ð°Ð½Ð¾Ð±Ð°ÐºÑÐµÑÐ¸Ð¸"/>
          <p:cNvPicPr>
            <a:picLocks noChangeAspect="1" noChangeArrowheads="1"/>
          </p:cNvPicPr>
          <p:nvPr/>
        </p:nvPicPr>
        <p:blipFill>
          <a:blip r:embed="rId2" cstate="print"/>
          <a:srcRect/>
          <a:stretch>
            <a:fillRect/>
          </a:stretch>
        </p:blipFill>
        <p:spPr bwMode="auto">
          <a:xfrm>
            <a:off x="539552" y="3933056"/>
            <a:ext cx="3960440"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482" name="AutoShape 2" descr="ÐÐ°ÑÑÐ¸Ð½ÐºÐ¸ Ð¿Ð¾ Ð·Ð°Ð¿ÑÐ¾ÑÑ ÑÐ¿Ð¸ÑÑÐ»Ð¸Ð½Ð° Ð²Ð¾Ð´Ð¾ÑÐ¾ÑÐ»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sp>
        <p:nvSpPr>
          <p:cNvPr id="20484" name="AutoShape 4" descr="ÐÐ°ÑÑÐ¸Ð½ÐºÐ¸ Ð¿Ð¾ Ð·Ð°Ð¿ÑÐ¾ÑÑ ÑÐ¿Ð¸ÑÑÐ»Ð¸Ð½Ð° Ð²Ð¾Ð´Ð¾ÑÐ¾ÑÐ»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sp>
        <p:nvSpPr>
          <p:cNvPr id="20486" name="AutoShape 6" descr="ÐÐ°ÑÑÐ¸Ð½ÐºÐ¸ Ð¿Ð¾ Ð·Ð°Ð¿ÑÐ¾ÑÑ ÑÐ¿Ð¸ÑÑÐ»Ð¸Ð½Ð° Ð²Ð¾Ð´Ð¾ÑÐ¾ÑÐ»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ru-RU"/>
          </a:p>
        </p:txBody>
      </p:sp>
      <p:pic>
        <p:nvPicPr>
          <p:cNvPr id="20487" name="Picture 7" descr="C:\Users\Admin\Desktop\spirulina_2c_1503632e5b25f1dff12.jpg"/>
          <p:cNvPicPr>
            <a:picLocks noChangeAspect="1" noChangeArrowheads="1"/>
          </p:cNvPicPr>
          <p:nvPr/>
        </p:nvPicPr>
        <p:blipFill>
          <a:blip r:embed="rId3" cstate="print"/>
          <a:srcRect/>
          <a:stretch>
            <a:fillRect/>
          </a:stretch>
        </p:blipFill>
        <p:spPr bwMode="auto">
          <a:xfrm>
            <a:off x="4932040" y="3933056"/>
            <a:ext cx="3888432"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04664"/>
            <a:ext cx="8229600" cy="2808312"/>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i="1" dirty="0" smtClean="0">
                <a:ln/>
                <a:solidFill>
                  <a:schemeClr val="tx2">
                    <a:lumMod val="50000"/>
                  </a:schemeClr>
                </a:solidFill>
                <a:effectLst/>
              </a:rPr>
              <a:t>Көк жасыл балдырдың 100-ден аса түрлерінің (Phormіdіum, Plectonema, т.б.) атмосфералық азотты бойына сіңіріп, топырақты азотқа байытатын қасиеті анықталған. </a:t>
            </a:r>
            <a:endParaRPr lang="en-US" dirty="0" smtClean="0">
              <a:ln/>
              <a:solidFill>
                <a:schemeClr val="accent3"/>
              </a:solidFill>
            </a:endParaRPr>
          </a:p>
          <a:p>
            <a:endParaRPr lang="en-US" dirty="0" smtClean="0">
              <a:ln/>
              <a:solidFill>
                <a:schemeClr val="accent3"/>
              </a:solidFill>
            </a:endParaRPr>
          </a:p>
        </p:txBody>
      </p:sp>
      <p:pic>
        <p:nvPicPr>
          <p:cNvPr id="19457" name="Picture 1" descr="C:\Users\Admin\Desktop\phormidium.jpeg"/>
          <p:cNvPicPr>
            <a:picLocks noChangeAspect="1" noChangeArrowheads="1"/>
          </p:cNvPicPr>
          <p:nvPr/>
        </p:nvPicPr>
        <p:blipFill>
          <a:blip r:embed="rId2" cstate="print"/>
          <a:srcRect/>
          <a:stretch>
            <a:fillRect/>
          </a:stretch>
        </p:blipFill>
        <p:spPr bwMode="auto">
          <a:xfrm>
            <a:off x="755576" y="3573016"/>
            <a:ext cx="2885215" cy="2448272"/>
          </a:xfrm>
          <a:prstGeom prst="rect">
            <a:avLst/>
          </a:prstGeom>
          <a:noFill/>
        </p:spPr>
      </p:pic>
      <p:pic>
        <p:nvPicPr>
          <p:cNvPr id="19461" name="Picture 5" descr="https://image3.slideserve.com/6381223/plectonema-t.jpg"/>
          <p:cNvPicPr>
            <a:picLocks noChangeAspect="1" noChangeArrowheads="1"/>
          </p:cNvPicPr>
          <p:nvPr/>
        </p:nvPicPr>
        <p:blipFill>
          <a:blip r:embed="rId3" cstate="print"/>
          <a:srcRect/>
          <a:stretch>
            <a:fillRect/>
          </a:stretch>
        </p:blipFill>
        <p:spPr bwMode="auto">
          <a:xfrm>
            <a:off x="4499992" y="3573016"/>
            <a:ext cx="3528392" cy="2544285"/>
          </a:xfrm>
          <a:prstGeom prst="rect">
            <a:avLst/>
          </a:prstGeom>
          <a:noFill/>
        </p:spPr>
      </p:pic>
    </p:spTree>
  </p:cSld>
  <p:clrMapOvr>
    <a:masterClrMapping/>
  </p:clrMapOvr>
  <p:transition>
    <p:comb dir="vert"/>
  </p:transition>
  <p:timing>
    <p:tnLst>
      <p:par>
        <p:cTn id="1" dur="indefinite" restart="never" nodeType="tmRoot"/>
      </p:par>
    </p:tnLst>
  </p:timing>
</p:sld>
</file>

<file path=ppt/theme/theme1.xml><?xml version="1.0" encoding="utf-8"?>
<a:theme xmlns:a="http://schemas.openxmlformats.org/drawingml/2006/main" name="Gear Drives">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ear Dri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ear Dri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ar Dri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ar Dri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ar Dri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ar Dri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ar Dri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ar Dri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ar Dri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ar Dri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ar Dri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ar Dri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ar Dri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1223</Words>
  <Application>Microsoft Office PowerPoint</Application>
  <PresentationFormat>Экран (4:3)</PresentationFormat>
  <Paragraphs>88</Paragraphs>
  <Slides>19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19</vt:i4>
      </vt:variant>
    </vt:vector>
  </HeadingPairs>
  <TitlesOfParts>
    <vt:vector size="23" baseType="lpstr">
      <vt:lpstr>SimSun</vt:lpstr>
      <vt:lpstr>Arial</vt:lpstr>
      <vt:lpstr>Times New Roman</vt:lpstr>
      <vt:lpstr>Gear Drives</vt:lpstr>
      <vt:lpstr>Көк-жасыл балдырлар мен хара балдырлары</vt:lpstr>
      <vt:lpstr>Көк-жасыл балдырлар(Cyanophyta)</vt:lpstr>
      <vt:lpstr>     CИСТЕМАТИКА</vt:lpstr>
      <vt:lpstr>Құрылысы</vt:lpstr>
      <vt:lpstr>Қоректенуі</vt:lpstr>
      <vt:lpstr>Көбеюі </vt:lpstr>
      <vt:lpstr>Көк-жасыл балдырлардың алуантүрлілігі </vt:lpstr>
      <vt:lpstr>Шаруашылықтағы маңызы</vt:lpstr>
      <vt:lpstr>Презентация PowerPoint</vt:lpstr>
      <vt:lpstr>Презентация PowerPoint</vt:lpstr>
      <vt:lpstr>Хроококкалар-Chroococcophyceae класы</vt:lpstr>
      <vt:lpstr>Хамесифондылар – Chamaesiphonophyceae класы</vt:lpstr>
      <vt:lpstr>Гормогониялар - Ноrmоgоnорhусеае класы</vt:lpstr>
      <vt:lpstr>Хара балдырлары</vt:lpstr>
      <vt:lpstr>Систематикасы </vt:lpstr>
      <vt:lpstr>Құрылысы</vt:lpstr>
      <vt:lpstr>Көбеюі </vt:lpstr>
      <vt:lpstr>Жынысты көбею</vt:lpstr>
      <vt:lpstr>Қорытынды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Көк-жасыл балдырлар мен хара балдырлары.</dc:title>
  <dc:creator>Admin</dc:creator>
  <cp:lastModifiedBy>Мамурова Асем</cp:lastModifiedBy>
  <cp:revision>40</cp:revision>
  <dcterms:created xsi:type="dcterms:W3CDTF">2019-01-24T13:23:00Z</dcterms:created>
  <dcterms:modified xsi:type="dcterms:W3CDTF">2019-10-14T05:22:15Z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1049-10.2.0.7587</vt:lpwstr>
  </property>
</Properties>
</file>